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Lor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ra-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ora-italic.fntdata"/><Relationship Id="rId10" Type="http://schemas.openxmlformats.org/officeDocument/2006/relationships/slide" Target="slides/slide4.xml"/><Relationship Id="rId32" Type="http://schemas.openxmlformats.org/officeDocument/2006/relationships/font" Target="fonts/Lora-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or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bf9c0302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bf9c0302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Lora"/>
                <a:ea typeface="Lora"/>
                <a:cs typeface="Lora"/>
                <a:sym typeface="Lora"/>
              </a:rPr>
              <a:t>To Do: (will delete)</a:t>
            </a:r>
            <a:endParaRPr sz="1000">
              <a:solidFill>
                <a:schemeClr val="dk1"/>
              </a:solidFill>
              <a:highlight>
                <a:srgbClr val="FFFFFF"/>
              </a:highlight>
              <a:latin typeface="Lora"/>
              <a:ea typeface="Lora"/>
              <a:cs typeface="Lora"/>
              <a:sym typeface="Lora"/>
            </a:endParaRPr>
          </a:p>
          <a:p>
            <a:pPr indent="0" lvl="0" marL="457200" rtl="0" algn="l">
              <a:lnSpc>
                <a:spcPct val="115000"/>
              </a:lnSpc>
              <a:spcBef>
                <a:spcPts val="0"/>
              </a:spcBef>
              <a:spcAft>
                <a:spcPts val="0"/>
              </a:spcAft>
              <a:buClr>
                <a:schemeClr val="dk1"/>
              </a:buClr>
              <a:buSzPts val="1100"/>
              <a:buFont typeface="Arial"/>
              <a:buNone/>
            </a:pPr>
            <a:r>
              <a:rPr lang="en" sz="1000">
                <a:solidFill>
                  <a:srgbClr val="E69138"/>
                </a:solidFill>
                <a:highlight>
                  <a:schemeClr val="lt1"/>
                </a:highlight>
                <a:latin typeface="Lora"/>
                <a:ea typeface="Lora"/>
                <a:cs typeface="Lora"/>
                <a:sym typeface="Lora"/>
              </a:rPr>
              <a:t>Slide 3-4 (Selina) 2min</a:t>
            </a:r>
            <a:endParaRPr sz="1000">
              <a:solidFill>
                <a:schemeClr val="dk1"/>
              </a:solidFill>
              <a:highlight>
                <a:srgbClr val="FFFFFF"/>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A basic </a:t>
            </a:r>
            <a:r>
              <a:rPr b="1" lang="en" sz="1000">
                <a:solidFill>
                  <a:schemeClr val="dk1"/>
                </a:solidFill>
                <a:highlight>
                  <a:srgbClr val="FFFFFF"/>
                </a:highlight>
                <a:latin typeface="Lora"/>
                <a:ea typeface="Lora"/>
                <a:cs typeface="Lora"/>
                <a:sym typeface="Lora"/>
              </a:rPr>
              <a:t>problem statement,</a:t>
            </a:r>
            <a:r>
              <a:rPr lang="en" sz="1000">
                <a:solidFill>
                  <a:schemeClr val="dk1"/>
                </a:solidFill>
                <a:highlight>
                  <a:srgbClr val="FFFFFF"/>
                </a:highlight>
                <a:latin typeface="Lora"/>
                <a:ea typeface="Lora"/>
                <a:cs typeface="Lora"/>
                <a:sym typeface="Lora"/>
              </a:rPr>
              <a:t> including motivation and background info </a:t>
            </a:r>
            <a:r>
              <a:rPr lang="en" sz="1000">
                <a:solidFill>
                  <a:schemeClr val="dk1"/>
                </a:solidFill>
                <a:highlight>
                  <a:schemeClr val="lt1"/>
                </a:highlight>
                <a:latin typeface="Lora"/>
                <a:ea typeface="Lora"/>
                <a:cs typeface="Lora"/>
                <a:sym typeface="Lora"/>
              </a:rPr>
              <a:t> </a:t>
            </a:r>
            <a:endParaRPr sz="1000">
              <a:solidFill>
                <a:srgbClr val="E69138"/>
              </a:solidFill>
              <a:highlight>
                <a:schemeClr val="lt1"/>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Your </a:t>
            </a:r>
            <a:r>
              <a:rPr b="1" lang="en" sz="1000">
                <a:solidFill>
                  <a:schemeClr val="dk1"/>
                </a:solidFill>
                <a:highlight>
                  <a:srgbClr val="FFFFFF"/>
                </a:highlight>
                <a:latin typeface="Lora"/>
                <a:ea typeface="Lora"/>
                <a:cs typeface="Lora"/>
                <a:sym typeface="Lora"/>
              </a:rPr>
              <a:t>Scope of Work</a:t>
            </a:r>
            <a:r>
              <a:rPr lang="en" sz="1000">
                <a:solidFill>
                  <a:schemeClr val="dk1"/>
                </a:solidFill>
                <a:highlight>
                  <a:srgbClr val="FFFFFF"/>
                </a:highlight>
                <a:latin typeface="Lora"/>
                <a:ea typeface="Lora"/>
                <a:cs typeface="Lora"/>
                <a:sym typeface="Lora"/>
              </a:rPr>
              <a:t> (what are you focusing on; what are you </a:t>
            </a:r>
            <a:r>
              <a:rPr b="1" lang="en" sz="1000">
                <a:solidFill>
                  <a:schemeClr val="dk1"/>
                </a:solidFill>
                <a:highlight>
                  <a:srgbClr val="FFFFFF"/>
                </a:highlight>
                <a:latin typeface="Lora"/>
                <a:ea typeface="Lora"/>
                <a:cs typeface="Lora"/>
                <a:sym typeface="Lora"/>
              </a:rPr>
              <a:t>not</a:t>
            </a:r>
            <a:r>
              <a:rPr lang="en" sz="1000">
                <a:solidFill>
                  <a:schemeClr val="dk1"/>
                </a:solidFill>
                <a:highlight>
                  <a:srgbClr val="FFFFFF"/>
                </a:highlight>
                <a:latin typeface="Lora"/>
                <a:ea typeface="Lora"/>
                <a:cs typeface="Lora"/>
                <a:sym typeface="Lora"/>
              </a:rPr>
              <a:t> focusing on?)</a:t>
            </a:r>
            <a:endParaRPr sz="1000">
              <a:solidFill>
                <a:schemeClr val="dk1"/>
              </a:solidFill>
              <a:highlight>
                <a:srgbClr val="FFFFFF"/>
              </a:highlight>
              <a:latin typeface="Lora"/>
              <a:ea typeface="Lora"/>
              <a:cs typeface="Lora"/>
              <a:sym typeface="Lora"/>
            </a:endParaRPr>
          </a:p>
          <a:p>
            <a:pPr indent="0" lvl="0" marL="457200" rtl="0" algn="l">
              <a:lnSpc>
                <a:spcPct val="115000"/>
              </a:lnSpc>
              <a:spcBef>
                <a:spcPts val="0"/>
              </a:spcBef>
              <a:spcAft>
                <a:spcPts val="0"/>
              </a:spcAft>
              <a:buClr>
                <a:schemeClr val="dk1"/>
              </a:buClr>
              <a:buSzPts val="1100"/>
              <a:buFont typeface="Arial"/>
              <a:buNone/>
            </a:pPr>
            <a:r>
              <a:rPr lang="en" sz="1000">
                <a:solidFill>
                  <a:srgbClr val="E69138"/>
                </a:solidFill>
                <a:highlight>
                  <a:schemeClr val="lt1"/>
                </a:highlight>
                <a:latin typeface="Lora"/>
                <a:ea typeface="Lora"/>
                <a:cs typeface="Lora"/>
                <a:sym typeface="Lora"/>
              </a:rPr>
              <a:t>Slide 5-6 (Cecilia)</a:t>
            </a:r>
            <a:endParaRPr sz="1000">
              <a:solidFill>
                <a:schemeClr val="dk1"/>
              </a:solidFill>
              <a:highlight>
                <a:srgbClr val="FFFFFF"/>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A summary of your </a:t>
            </a:r>
            <a:r>
              <a:rPr b="1" lang="en" sz="1000">
                <a:solidFill>
                  <a:schemeClr val="dk1"/>
                </a:solidFill>
                <a:highlight>
                  <a:srgbClr val="FFFFFF"/>
                </a:highlight>
                <a:latin typeface="Lora"/>
                <a:ea typeface="Lora"/>
                <a:cs typeface="Lora"/>
                <a:sym typeface="Lora"/>
              </a:rPr>
              <a:t>team</a:t>
            </a:r>
            <a:r>
              <a:rPr lang="en" sz="1000">
                <a:solidFill>
                  <a:schemeClr val="dk1"/>
                </a:solidFill>
                <a:highlight>
                  <a:srgbClr val="FFFFFF"/>
                </a:highlight>
                <a:latin typeface="Lora"/>
                <a:ea typeface="Lora"/>
                <a:cs typeface="Lora"/>
                <a:sym typeface="Lora"/>
              </a:rPr>
              <a:t> and </a:t>
            </a:r>
            <a:r>
              <a:rPr b="1" lang="en" sz="1000">
                <a:solidFill>
                  <a:schemeClr val="dk1"/>
                </a:solidFill>
                <a:highlight>
                  <a:srgbClr val="FFFFFF"/>
                </a:highlight>
                <a:latin typeface="Lora"/>
                <a:ea typeface="Lora"/>
                <a:cs typeface="Lora"/>
                <a:sym typeface="Lora"/>
              </a:rPr>
              <a:t>collaboration infrastructure</a:t>
            </a:r>
            <a:endParaRPr b="1" sz="1000">
              <a:solidFill>
                <a:schemeClr val="dk1"/>
              </a:solidFill>
              <a:highlight>
                <a:schemeClr val="lt1"/>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b="1" lang="en" sz="1000">
                <a:solidFill>
                  <a:schemeClr val="dk1"/>
                </a:solidFill>
                <a:highlight>
                  <a:srgbClr val="FFFFFF"/>
                </a:highlight>
                <a:latin typeface="Lora"/>
                <a:ea typeface="Lora"/>
                <a:cs typeface="Lora"/>
                <a:sym typeface="Lora"/>
              </a:rPr>
              <a:t>Learning goals</a:t>
            </a:r>
            <a:r>
              <a:rPr lang="en" sz="1000">
                <a:solidFill>
                  <a:schemeClr val="dk1"/>
                </a:solidFill>
                <a:highlight>
                  <a:srgbClr val="FFFFFF"/>
                </a:highlight>
                <a:latin typeface="Lora"/>
                <a:ea typeface="Lora"/>
                <a:cs typeface="Lora"/>
                <a:sym typeface="Lora"/>
              </a:rPr>
              <a:t> – what did/do you need to learn in order to attack the problem</a:t>
            </a:r>
            <a:endParaRPr sz="1000">
              <a:solidFill>
                <a:schemeClr val="dk1"/>
              </a:solidFill>
              <a:highlight>
                <a:srgbClr val="FFFFFF"/>
              </a:highlight>
              <a:latin typeface="Lora"/>
              <a:ea typeface="Lora"/>
              <a:cs typeface="Lora"/>
              <a:sym typeface="Lora"/>
            </a:endParaRPr>
          </a:p>
          <a:p>
            <a:pPr indent="0" lvl="0" marL="457200" rtl="0" algn="l">
              <a:lnSpc>
                <a:spcPct val="115000"/>
              </a:lnSpc>
              <a:spcBef>
                <a:spcPts val="0"/>
              </a:spcBef>
              <a:spcAft>
                <a:spcPts val="0"/>
              </a:spcAft>
              <a:buClr>
                <a:schemeClr val="dk1"/>
              </a:buClr>
              <a:buSzPts val="1100"/>
              <a:buFont typeface="Arial"/>
              <a:buNone/>
            </a:pPr>
            <a:r>
              <a:rPr lang="en" sz="1000">
                <a:solidFill>
                  <a:srgbClr val="E69138"/>
                </a:solidFill>
                <a:highlight>
                  <a:schemeClr val="lt1"/>
                </a:highlight>
                <a:latin typeface="Lora"/>
                <a:ea typeface="Lora"/>
                <a:cs typeface="Lora"/>
                <a:sym typeface="Lora"/>
              </a:rPr>
              <a:t>Lily</a:t>
            </a:r>
            <a:endParaRPr sz="1000">
              <a:solidFill>
                <a:schemeClr val="dk1"/>
              </a:solidFill>
              <a:highlight>
                <a:srgbClr val="FFFFFF"/>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A brief description of </a:t>
            </a:r>
            <a:r>
              <a:rPr b="1" lang="en" sz="1000">
                <a:solidFill>
                  <a:schemeClr val="dk1"/>
                </a:solidFill>
                <a:highlight>
                  <a:srgbClr val="FFFFFF"/>
                </a:highlight>
                <a:latin typeface="Lora"/>
                <a:ea typeface="Lora"/>
                <a:cs typeface="Lora"/>
                <a:sym typeface="Lora"/>
              </a:rPr>
              <a:t>relevant knowledge</a:t>
            </a:r>
            <a:r>
              <a:rPr lang="en" sz="1000">
                <a:solidFill>
                  <a:schemeClr val="dk1"/>
                </a:solidFill>
                <a:highlight>
                  <a:srgbClr val="FFFFFF"/>
                </a:highlight>
                <a:latin typeface="Lora"/>
                <a:ea typeface="Lora"/>
                <a:cs typeface="Lora"/>
                <a:sym typeface="Lora"/>
              </a:rPr>
              <a:t> potentially including a </a:t>
            </a:r>
            <a:r>
              <a:rPr b="1" lang="en" sz="1000">
                <a:solidFill>
                  <a:schemeClr val="dk1"/>
                </a:solidFill>
                <a:highlight>
                  <a:srgbClr val="FFFFFF"/>
                </a:highlight>
                <a:latin typeface="Lora"/>
                <a:ea typeface="Lora"/>
                <a:cs typeface="Lora"/>
                <a:sym typeface="Lora"/>
              </a:rPr>
              <a:t>literature review</a:t>
            </a:r>
            <a:r>
              <a:rPr lang="en" sz="1000">
                <a:solidFill>
                  <a:schemeClr val="dk1"/>
                </a:solidFill>
                <a:highlight>
                  <a:srgbClr val="FFFFFF"/>
                </a:highlight>
                <a:latin typeface="Lora"/>
                <a:ea typeface="Lora"/>
                <a:cs typeface="Lora"/>
                <a:sym typeface="Lora"/>
              </a:rPr>
              <a:t>.</a:t>
            </a:r>
            <a:endParaRPr sz="1000">
              <a:solidFill>
                <a:schemeClr val="dk1"/>
              </a:solidFill>
              <a:highlight>
                <a:srgbClr val="FFFFFF"/>
              </a:highlight>
              <a:latin typeface="Lora"/>
              <a:ea typeface="Lora"/>
              <a:cs typeface="Lora"/>
              <a:sym typeface="Lora"/>
            </a:endParaRPr>
          </a:p>
          <a:p>
            <a:pPr indent="0" lvl="0" marL="457200" rtl="0" algn="l">
              <a:lnSpc>
                <a:spcPct val="115000"/>
              </a:lnSpc>
              <a:spcBef>
                <a:spcPts val="0"/>
              </a:spcBef>
              <a:spcAft>
                <a:spcPts val="0"/>
              </a:spcAft>
              <a:buClr>
                <a:schemeClr val="dk1"/>
              </a:buClr>
              <a:buSzPts val="1100"/>
              <a:buFont typeface="Arial"/>
              <a:buNone/>
            </a:pPr>
            <a:r>
              <a:rPr lang="en" sz="1000">
                <a:solidFill>
                  <a:srgbClr val="E69138"/>
                </a:solidFill>
                <a:highlight>
                  <a:schemeClr val="lt1"/>
                </a:highlight>
                <a:latin typeface="Lora"/>
                <a:ea typeface="Lora"/>
                <a:cs typeface="Lora"/>
                <a:sym typeface="Lora"/>
              </a:rPr>
              <a:t>Slide 12 (Nikhil)</a:t>
            </a:r>
            <a:endParaRPr sz="1000">
              <a:solidFill>
                <a:srgbClr val="E69138"/>
              </a:solidFill>
              <a:highlight>
                <a:schemeClr val="lt1"/>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An encapsulation of your current </a:t>
            </a:r>
            <a:r>
              <a:rPr b="1" lang="en" sz="1000">
                <a:solidFill>
                  <a:schemeClr val="dk1"/>
                </a:solidFill>
                <a:highlight>
                  <a:srgbClr val="FFFFFF"/>
                </a:highlight>
                <a:latin typeface="Lora"/>
                <a:ea typeface="Lora"/>
                <a:cs typeface="Lora"/>
                <a:sym typeface="Lora"/>
              </a:rPr>
              <a:t>project ideas</a:t>
            </a:r>
            <a:r>
              <a:rPr lang="en" sz="1000">
                <a:solidFill>
                  <a:schemeClr val="dk1"/>
                </a:solidFill>
                <a:highlight>
                  <a:srgbClr val="FFFFFF"/>
                </a:highlight>
                <a:latin typeface="Lora"/>
                <a:ea typeface="Lora"/>
                <a:cs typeface="Lora"/>
                <a:sym typeface="Lora"/>
              </a:rPr>
              <a:t> </a:t>
            </a:r>
            <a:endParaRPr sz="1000">
              <a:solidFill>
                <a:schemeClr val="dk1"/>
              </a:solidFill>
              <a:highlight>
                <a:srgbClr val="FFFFFF"/>
              </a:highlight>
              <a:latin typeface="Lora"/>
              <a:ea typeface="Lora"/>
              <a:cs typeface="Lora"/>
              <a:sym typeface="Lora"/>
            </a:endParaRPr>
          </a:p>
          <a:p>
            <a:pPr indent="0" lvl="0" marL="457200" rtl="0" algn="l">
              <a:lnSpc>
                <a:spcPct val="115000"/>
              </a:lnSpc>
              <a:spcBef>
                <a:spcPts val="0"/>
              </a:spcBef>
              <a:spcAft>
                <a:spcPts val="0"/>
              </a:spcAft>
              <a:buClr>
                <a:schemeClr val="dk1"/>
              </a:buClr>
              <a:buSzPts val="1100"/>
              <a:buFont typeface="Arial"/>
              <a:buNone/>
            </a:pPr>
            <a:r>
              <a:rPr b="1" lang="en" sz="1000">
                <a:solidFill>
                  <a:srgbClr val="E69138"/>
                </a:solidFill>
                <a:highlight>
                  <a:srgbClr val="FFFFFF"/>
                </a:highlight>
                <a:latin typeface="Lora"/>
                <a:ea typeface="Lora"/>
                <a:cs typeface="Lora"/>
                <a:sym typeface="Lora"/>
              </a:rPr>
              <a:t>&lt;10 min</a:t>
            </a:r>
            <a:endParaRPr b="1" sz="1000">
              <a:solidFill>
                <a:srgbClr val="E69138"/>
              </a:solidFill>
              <a:highlight>
                <a:srgbClr val="FFFFFF"/>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Ubuntu"/>
              <a:buChar char="●"/>
            </a:pPr>
            <a:r>
              <a:rPr lang="en" sz="1000">
                <a:solidFill>
                  <a:schemeClr val="dk1"/>
                </a:solidFill>
                <a:highlight>
                  <a:srgbClr val="FFFFFF"/>
                </a:highlight>
                <a:latin typeface="Lora"/>
                <a:ea typeface="Lora"/>
                <a:cs typeface="Lora"/>
                <a:sym typeface="Lora"/>
              </a:rPr>
              <a:t>An introductory </a:t>
            </a:r>
            <a:r>
              <a:rPr b="1" lang="en" sz="1000">
                <a:solidFill>
                  <a:schemeClr val="dk1"/>
                </a:solidFill>
                <a:highlight>
                  <a:srgbClr val="FFFFFF"/>
                </a:highlight>
                <a:latin typeface="Lora"/>
                <a:ea typeface="Lora"/>
                <a:cs typeface="Lora"/>
                <a:sym typeface="Lora"/>
              </a:rPr>
              <a:t>Exploratory Data Analysis </a:t>
            </a:r>
            <a:r>
              <a:rPr lang="en" sz="1000">
                <a:solidFill>
                  <a:schemeClr val="dk1"/>
                </a:solidFill>
                <a:highlight>
                  <a:srgbClr val="FFFFFF"/>
                </a:highlight>
                <a:latin typeface="Lora"/>
                <a:ea typeface="Lora"/>
                <a:cs typeface="Lora"/>
                <a:sym typeface="Lora"/>
              </a:rPr>
              <a:t> - make sure to include a discussion of your </a:t>
            </a:r>
            <a:r>
              <a:rPr b="1" lang="en" sz="1000">
                <a:solidFill>
                  <a:schemeClr val="dk1"/>
                </a:solidFill>
                <a:highlight>
                  <a:srgbClr val="FFFFFF"/>
                </a:highlight>
                <a:latin typeface="Lora"/>
                <a:ea typeface="Lora"/>
                <a:cs typeface="Lora"/>
                <a:sym typeface="Lora"/>
              </a:rPr>
              <a:t>available data</a:t>
            </a:r>
            <a:r>
              <a:rPr lang="en" sz="1000">
                <a:solidFill>
                  <a:schemeClr val="dk1"/>
                </a:solidFill>
                <a:highlight>
                  <a:srgbClr val="FFFFFF"/>
                </a:highlight>
                <a:latin typeface="Lora"/>
                <a:ea typeface="Lora"/>
                <a:cs typeface="Lora"/>
                <a:sym typeface="Lora"/>
              </a:rPr>
              <a:t> as well as relevant visualizations.</a:t>
            </a:r>
            <a:endParaRPr sz="1000">
              <a:solidFill>
                <a:schemeClr val="dk1"/>
              </a:solidFill>
              <a:highlight>
                <a:srgbClr val="FFFFFF"/>
              </a:highlight>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Char char="●"/>
            </a:pPr>
            <a:r>
              <a:rPr lang="en" sz="1000">
                <a:solidFill>
                  <a:schemeClr val="dk1"/>
                </a:solidFill>
                <a:highlight>
                  <a:srgbClr val="FFFFFF"/>
                </a:highlight>
                <a:latin typeface="Lora"/>
                <a:ea typeface="Lora"/>
                <a:cs typeface="Lora"/>
                <a:sym typeface="Lora"/>
              </a:rPr>
              <a:t>Limit your presentation to </a:t>
            </a:r>
            <a:r>
              <a:rPr b="1" lang="en" sz="1000">
                <a:solidFill>
                  <a:srgbClr val="980000"/>
                </a:solidFill>
                <a:highlight>
                  <a:srgbClr val="FFFFFF"/>
                </a:highlight>
                <a:latin typeface="Lora"/>
                <a:ea typeface="Lora"/>
                <a:cs typeface="Lora"/>
                <a:sym typeface="Lora"/>
              </a:rPr>
              <a:t>20 minutes</a:t>
            </a:r>
            <a:r>
              <a:rPr lang="en" sz="1000">
                <a:solidFill>
                  <a:schemeClr val="dk1"/>
                </a:solidFill>
                <a:highlight>
                  <a:srgbClr val="FFFFFF"/>
                </a:highlight>
                <a:latin typeface="Lora"/>
                <a:ea typeface="Lora"/>
                <a:cs typeface="Lora"/>
                <a:sym typeface="Lora"/>
              </a:rPr>
              <a:t> (this includes time for questions).</a:t>
            </a:r>
            <a:endParaRPr sz="1000">
              <a:solidFill>
                <a:schemeClr val="dk1"/>
              </a:solidFill>
              <a:highlight>
                <a:srgbClr val="FFFFFF"/>
              </a:highlight>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f823ef7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f823ef7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Property type - Residential, Commercial, Office, Industrial etc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Multiple units in each listing - only took single units - not interested in entire apartment buildings for sale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Duplicate addreses - house flippers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Only take the one on market the shortest - most recent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de41799f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de41799f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began to notice that there were huge areas of missing data</a:t>
            </a:r>
            <a:endParaRPr sz="1200">
              <a:solidFill>
                <a:schemeClr val="dk1"/>
              </a:solidFill>
            </a:endParaRPr>
          </a:p>
          <a:p>
            <a:pPr indent="0" lvl="0" marL="0" rtl="0" algn="l">
              <a:spcBef>
                <a:spcPts val="0"/>
              </a:spcBef>
              <a:spcAft>
                <a:spcPts val="0"/>
              </a:spcAft>
              <a:buNone/>
            </a:pPr>
            <a:r>
              <a:rPr lang="en" sz="1200">
                <a:solidFill>
                  <a:schemeClr val="dk1"/>
                </a:solidFill>
              </a:rPr>
              <a:t>Many of the qualitative features that may have been useful for personalization were 80-100% missing</a:t>
            </a:r>
            <a:endParaRPr sz="1200">
              <a:solidFill>
                <a:schemeClr val="dk1"/>
              </a:solidFill>
            </a:endParaRPr>
          </a:p>
          <a:p>
            <a:pPr indent="0" lvl="0" marL="0" rtl="0" algn="l">
              <a:spcBef>
                <a:spcPts val="0"/>
              </a:spcBef>
              <a:spcAft>
                <a:spcPts val="0"/>
              </a:spcAft>
              <a:buNone/>
            </a:pPr>
            <a:r>
              <a:rPr lang="en" sz="1200">
                <a:solidFill>
                  <a:schemeClr val="dk1"/>
                </a:solidFill>
              </a:rPr>
              <a:t>We believe this was due to inconsistencies in sources/how data was recorded</a:t>
            </a:r>
            <a:endParaRPr sz="1200">
              <a:solidFill>
                <a:schemeClr val="dk1"/>
              </a:solidFill>
            </a:endParaRPr>
          </a:p>
          <a:p>
            <a:pPr indent="0" lvl="0" marL="0" rtl="0" algn="l">
              <a:spcBef>
                <a:spcPts val="0"/>
              </a:spcBef>
              <a:spcAft>
                <a:spcPts val="0"/>
              </a:spcAft>
              <a:buNone/>
            </a:pPr>
            <a:r>
              <a:rPr lang="en" sz="1200">
                <a:solidFill>
                  <a:schemeClr val="dk1"/>
                </a:solidFill>
              </a:rPr>
              <a:t>As we arent doing inference, we werent too concerned with bias, we removed columns with 30%+ missing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Proxy - squarefootage, bathrooms (full/half etc)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Sqft, sumlivingareasqft ,sumgrossareasqft, lotsizesqft, buildingarea, sumbuildingsqft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Most of data aligned between sqft and sumlivingarea…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Use sum… to backfill missing sqfts, dropped rest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bf823ef7d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bf823ef7d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bf823ef7d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bf823ef7d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bf823ef7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bf823ef7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bf823ef7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bf823ef7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bf823ef7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bf823ef7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AutoNum type="arabicPeriod"/>
            </a:pPr>
            <a:r>
              <a:rPr lang="en">
                <a:solidFill>
                  <a:schemeClr val="dk1"/>
                </a:solidFill>
              </a:rPr>
              <a:t>from 14 categories → 5 categories </a:t>
            </a:r>
            <a:endParaRPr>
              <a:solidFill>
                <a:schemeClr val="dk1"/>
              </a:solidFill>
            </a:endParaRPr>
          </a:p>
          <a:p>
            <a:pPr indent="-285750" lvl="0" marL="457200" rtl="0" algn="l">
              <a:spcBef>
                <a:spcPts val="0"/>
              </a:spcBef>
              <a:spcAft>
                <a:spcPts val="0"/>
              </a:spcAft>
              <a:buClr>
                <a:schemeClr val="dk1"/>
              </a:buClr>
              <a:buSzPts val="900"/>
              <a:buAutoNum type="arabicPeriod"/>
            </a:pPr>
            <a:r>
              <a:rPr lang="en">
                <a:solidFill>
                  <a:schemeClr val="dk1"/>
                </a:solidFill>
              </a:rPr>
              <a:t>'is_Central', 'is_Wall', 'is_Window/Unit', 'is_Other', 'is_Special'</a:t>
            </a:r>
            <a:endParaRPr sz="800">
              <a:solidFill>
                <a:schemeClr val="dk1"/>
              </a:solidFill>
            </a:endParaRPr>
          </a:p>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de41799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de41799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With all the numeric features and categorical features with one-hot encodings, the range of these features data varies significantly. To compute a valid similarity score between two listed houses, we need to scale these features to the same range 0 to 1. To do that, we just normalize the features by min-max scaling. (x-x.min)/(x.max-x.min)</a:t>
            </a:r>
            <a:endParaRPr sz="1200">
              <a:solidFill>
                <a:schemeClr val="dk1"/>
              </a:solidFill>
            </a:endParaRPr>
          </a:p>
          <a:p>
            <a:pPr indent="0" lvl="0" marL="0" rtl="0" algn="l">
              <a:spcBef>
                <a:spcPts val="0"/>
              </a:spcBef>
              <a:spcAft>
                <a:spcPts val="0"/>
              </a:spcAft>
              <a:buNone/>
            </a:pPr>
            <a:r>
              <a:rPr lang="en" sz="1200">
                <a:solidFill>
                  <a:schemeClr val="dk1"/>
                </a:solidFill>
              </a:rPr>
              <a:t>For the baseline model, as we don’t have the user specific data at the time of EDA and modeling, we choose to implement the simple content-based filtering model. We calculate the cosine similarity matrix for each property type of houses. And for each listed house, we can then select houses with top cosine similarity scores for recommendation. (cosine similarity is just calculating how two vectors are close to each other by measuring the angle between them) (after normalization, euclidean distance actually presents similar results compared to cosine similarity)</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bf9c0302a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bf9c0302a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e0bb1ee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e0bb1ee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de41799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de41799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Through user activities, we observed that Users spend way too much time searching through home websites</a:t>
            </a:r>
            <a:endParaRPr sz="1200">
              <a:solidFill>
                <a:schemeClr val="dk1"/>
              </a:solidFill>
            </a:endParaRPr>
          </a:p>
          <a:p>
            <a:pPr indent="0" lvl="0" marL="0" rtl="0" algn="l">
              <a:spcBef>
                <a:spcPts val="0"/>
              </a:spcBef>
              <a:spcAft>
                <a:spcPts val="0"/>
              </a:spcAft>
              <a:buNone/>
            </a:pPr>
            <a:r>
              <a:rPr lang="en" sz="1200">
                <a:solidFill>
                  <a:schemeClr val="dk1"/>
                </a:solidFill>
              </a:rPr>
              <a:t>In addition to traditional constraints, we see user are open open minded and eager to discover house styles.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bf9c0302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bf9c0302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de41799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de41799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de41799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de41799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de41799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de41799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de41799f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de41799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literature review, we have referred to many data science blogs with papers about possible models that we can implement for recommendation system. The simplest and most straightforward ones are the collaborative models with user-based filtering or item-based filtering and content-based filtering models. These are perfect options for building our baseline models.</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bf9c0302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bf9c0302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To further build on the baseline models, we can combine the content-based filtering or collaborative filtering model with deep learning models. So if complex housing features are involved (like texts, or images), then we can use content-based item embeddings learned by autoencoder, so that we can reduce the size of inputs into a smaller representation. And for collaborative filtering models, we can learn the item embeddings and user embeddings from a fully connected neural network, and use these embeddings and a similarity metric (e.g. cosine similarity / euclidean distance) to find similar listed houses for recommendation.</a:t>
            </a:r>
            <a:endParaRPr sz="1200">
              <a:solidFill>
                <a:schemeClr val="dk1"/>
              </a:solidFill>
            </a:endParaRPr>
          </a:p>
          <a:p>
            <a:pPr indent="0" lvl="0" marL="0" rtl="0" algn="l">
              <a:spcBef>
                <a:spcPts val="0"/>
              </a:spcBef>
              <a:spcAft>
                <a:spcPts val="0"/>
              </a:spcAft>
              <a:buNone/>
            </a:pPr>
            <a:r>
              <a:rPr lang="en" sz="1200">
                <a:solidFill>
                  <a:schemeClr val="dk1"/>
                </a:solidFill>
              </a:rPr>
              <a:t>From the same paper that suggested the collaborative filtering with deep learning models, we found that we can even combine these two content and collaborative models by simply averaging the cosine similarities, and then use the cosine similarities to find the most similar listed houses for recommendation. In this way, the hybrid model can be both explorative and exploitative, as content-based recommendation is more personalized while collaborative recommendation is more influenced by general popularity.</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de41799f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de41799f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de41799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de41799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As of now, we only had access to raw information from public building data and realty listings.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First american assessor data - legal, engineering type information</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House market data</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 more explicitly used for real estate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qualitative features of current home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Property condition, laundy, heating etc.</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Matches weren’t super standardized - no key. Had to match on address.</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 name="Google Shape;59;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2" name="Google Shape;6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 name="Google Shape;73;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5" name="Google Shape;75;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medium.com/coinmonks/how-to-implement-a-recommendation-system-with-deep-learning-and-pytorch-2d40476590f9" TargetMode="External"/><Relationship Id="rId5" Type="http://schemas.openxmlformats.org/officeDocument/2006/relationships/image" Target="../media/image7.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9"/>
          <p:cNvSpPr txBox="1"/>
          <p:nvPr>
            <p:ph type="ctrTitle"/>
          </p:nvPr>
        </p:nvSpPr>
        <p:spPr>
          <a:xfrm>
            <a:off x="301450" y="816863"/>
            <a:ext cx="8222100" cy="13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rgbClr val="000000"/>
                </a:solidFill>
              </a:rPr>
              <a:t>REX House Discovery</a:t>
            </a:r>
            <a:endParaRPr sz="5000">
              <a:solidFill>
                <a:srgbClr val="000000"/>
              </a:solidFill>
            </a:endParaRPr>
          </a:p>
          <a:p>
            <a:pPr indent="0" lvl="0" marL="0" rtl="0" algn="l">
              <a:spcBef>
                <a:spcPts val="0"/>
              </a:spcBef>
              <a:spcAft>
                <a:spcPts val="0"/>
              </a:spcAft>
              <a:buNone/>
            </a:pPr>
            <a:r>
              <a:rPr lang="en" sz="3200">
                <a:solidFill>
                  <a:schemeClr val="lt2"/>
                </a:solidFill>
              </a:rPr>
              <a:t>Milestone 1</a:t>
            </a:r>
            <a:endParaRPr sz="3200">
              <a:solidFill>
                <a:schemeClr val="lt2"/>
              </a:solidFill>
            </a:endParaRPr>
          </a:p>
        </p:txBody>
      </p:sp>
      <p:sp>
        <p:nvSpPr>
          <p:cNvPr id="86" name="Google Shape;86;p19"/>
          <p:cNvSpPr txBox="1"/>
          <p:nvPr>
            <p:ph idx="1" type="subTitle"/>
          </p:nvPr>
        </p:nvSpPr>
        <p:spPr>
          <a:xfrm>
            <a:off x="301450" y="2208838"/>
            <a:ext cx="47550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Weiru Chen, Nikhil Vanderklaauw, </a:t>
            </a:r>
            <a:endParaRPr>
              <a:solidFill>
                <a:schemeClr val="lt2"/>
              </a:solidFill>
            </a:endParaRPr>
          </a:p>
          <a:p>
            <a:pPr indent="0" lvl="0" marL="0" rtl="0" algn="l">
              <a:spcBef>
                <a:spcPts val="0"/>
              </a:spcBef>
              <a:spcAft>
                <a:spcPts val="0"/>
              </a:spcAft>
              <a:buNone/>
            </a:pPr>
            <a:r>
              <a:rPr lang="en">
                <a:solidFill>
                  <a:schemeClr val="lt2"/>
                </a:solidFill>
              </a:rPr>
              <a:t>Zhenwei (Selina) Wu, Wanxi (Cecilia) Yang</a:t>
            </a:r>
            <a:endParaRPr>
              <a:solidFill>
                <a:schemeClr val="lt2"/>
              </a:solidFill>
            </a:endParaRPr>
          </a:p>
        </p:txBody>
      </p:sp>
      <p:pic>
        <p:nvPicPr>
          <p:cNvPr id="87" name="Google Shape;87;p19"/>
          <p:cNvPicPr preferRelativeResize="0"/>
          <p:nvPr/>
        </p:nvPicPr>
        <p:blipFill>
          <a:blip r:embed="rId3">
            <a:alphaModFix/>
          </a:blip>
          <a:stretch>
            <a:fillRect/>
          </a:stretch>
        </p:blipFill>
        <p:spPr>
          <a:xfrm>
            <a:off x="388750" y="3558513"/>
            <a:ext cx="3576293" cy="981300"/>
          </a:xfrm>
          <a:prstGeom prst="rect">
            <a:avLst/>
          </a:prstGeom>
          <a:noFill/>
          <a:ln>
            <a:noFill/>
          </a:ln>
        </p:spPr>
      </p:pic>
      <p:sp>
        <p:nvSpPr>
          <p:cNvPr id="88" name="Google Shape;88;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9"/>
          <p:cNvPicPr preferRelativeResize="0"/>
          <p:nvPr/>
        </p:nvPicPr>
        <p:blipFill>
          <a:blip r:embed="rId4">
            <a:alphaModFix/>
          </a:blip>
          <a:stretch>
            <a:fillRect/>
          </a:stretch>
        </p:blipFill>
        <p:spPr>
          <a:xfrm>
            <a:off x="5326025" y="3302887"/>
            <a:ext cx="2629698" cy="1328550"/>
          </a:xfrm>
          <a:prstGeom prst="rect">
            <a:avLst/>
          </a:prstGeom>
          <a:noFill/>
          <a:ln>
            <a:noFill/>
          </a:ln>
        </p:spPr>
      </p:pic>
      <p:sp>
        <p:nvSpPr>
          <p:cNvPr id="90" name="Google Shape;90;p19"/>
          <p:cNvSpPr txBox="1"/>
          <p:nvPr/>
        </p:nvSpPr>
        <p:spPr>
          <a:xfrm>
            <a:off x="0" y="4695625"/>
            <a:ext cx="17097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CCCCCC"/>
                </a:solidFill>
              </a:rPr>
              <a:t>10/04/2020</a:t>
            </a:r>
            <a:endParaRPr sz="1000">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1" name="Google Shape;171;p2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endParaRPr sz="2400">
              <a:solidFill>
                <a:srgbClr val="CCCCCC"/>
              </a:solidFill>
            </a:endParaRPr>
          </a:p>
        </p:txBody>
      </p:sp>
      <p:sp>
        <p:nvSpPr>
          <p:cNvPr id="172" name="Google Shape;172;p28"/>
          <p:cNvSpPr txBox="1"/>
          <p:nvPr/>
        </p:nvSpPr>
        <p:spPr>
          <a:xfrm>
            <a:off x="353375" y="1570500"/>
            <a:ext cx="2934900" cy="20025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AutoNum type="arabicPeriod"/>
            </a:pPr>
            <a:r>
              <a:rPr lang="en" sz="1600">
                <a:solidFill>
                  <a:schemeClr val="dk1"/>
                </a:solidFill>
              </a:rPr>
              <a:t>Property Type</a:t>
            </a:r>
            <a:endParaRPr sz="1600">
              <a:solidFill>
                <a:schemeClr val="dk1"/>
              </a:solidFill>
            </a:endParaRPr>
          </a:p>
          <a:p>
            <a:pPr indent="-330200" lvl="0" marL="457200" rtl="0" algn="l">
              <a:lnSpc>
                <a:spcPct val="200000"/>
              </a:lnSpc>
              <a:spcBef>
                <a:spcPts val="0"/>
              </a:spcBef>
              <a:spcAft>
                <a:spcPts val="0"/>
              </a:spcAft>
              <a:buClr>
                <a:schemeClr val="dk1"/>
              </a:buClr>
              <a:buSzPts val="1600"/>
              <a:buAutoNum type="arabicPeriod"/>
            </a:pPr>
            <a:r>
              <a:rPr lang="en" sz="1600">
                <a:solidFill>
                  <a:schemeClr val="dk1"/>
                </a:solidFill>
              </a:rPr>
              <a:t>Multiple units</a:t>
            </a:r>
            <a:endParaRPr sz="1600">
              <a:solidFill>
                <a:schemeClr val="dk1"/>
              </a:solidFill>
            </a:endParaRPr>
          </a:p>
          <a:p>
            <a:pPr indent="-330200" lvl="0" marL="457200" rtl="0" algn="l">
              <a:lnSpc>
                <a:spcPct val="200000"/>
              </a:lnSpc>
              <a:spcBef>
                <a:spcPts val="0"/>
              </a:spcBef>
              <a:spcAft>
                <a:spcPts val="0"/>
              </a:spcAft>
              <a:buClr>
                <a:schemeClr val="dk1"/>
              </a:buClr>
              <a:buSzPts val="1600"/>
              <a:buAutoNum type="arabicPeriod"/>
            </a:pPr>
            <a:r>
              <a:rPr lang="en" sz="1600">
                <a:solidFill>
                  <a:schemeClr val="dk1"/>
                </a:solidFill>
              </a:rPr>
              <a:t>Duplicate addresses</a:t>
            </a:r>
            <a:endParaRPr sz="1600">
              <a:solidFill>
                <a:schemeClr val="dk1"/>
              </a:solidFill>
            </a:endParaRPr>
          </a:p>
          <a:p>
            <a:pPr indent="-330200" lvl="0" marL="457200" rtl="0" algn="l">
              <a:lnSpc>
                <a:spcPct val="200000"/>
              </a:lnSpc>
              <a:spcBef>
                <a:spcPts val="0"/>
              </a:spcBef>
              <a:spcAft>
                <a:spcPts val="0"/>
              </a:spcAft>
              <a:buClr>
                <a:schemeClr val="dk1"/>
              </a:buClr>
              <a:buSzPts val="1600"/>
              <a:buAutoNum type="arabicPeriod"/>
            </a:pPr>
            <a:r>
              <a:rPr lang="en" sz="1600">
                <a:solidFill>
                  <a:schemeClr val="dk1"/>
                </a:solidFill>
              </a:rPr>
              <a:t>0 Rooms</a:t>
            </a:r>
            <a:endParaRPr sz="1600">
              <a:solidFill>
                <a:schemeClr val="dk1"/>
              </a:solidFill>
            </a:endParaRPr>
          </a:p>
        </p:txBody>
      </p:sp>
      <p:sp>
        <p:nvSpPr>
          <p:cNvPr id="173" name="Google Shape;173;p28"/>
          <p:cNvSpPr txBox="1"/>
          <p:nvPr/>
        </p:nvSpPr>
        <p:spPr>
          <a:xfrm>
            <a:off x="5241650" y="3985225"/>
            <a:ext cx="2934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4" name="Google Shape;174;p28"/>
          <p:cNvSpPr txBox="1"/>
          <p:nvPr>
            <p:ph type="title"/>
          </p:nvPr>
        </p:nvSpPr>
        <p:spPr>
          <a:xfrm>
            <a:off x="193325" y="78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999999"/>
                </a:solidFill>
              </a:rPr>
              <a:t>Data Filtering Funnel</a:t>
            </a:r>
            <a:endParaRPr sz="2000">
              <a:solidFill>
                <a:srgbClr val="999999"/>
              </a:solidFill>
            </a:endParaRPr>
          </a:p>
        </p:txBody>
      </p:sp>
      <p:grpSp>
        <p:nvGrpSpPr>
          <p:cNvPr id="175" name="Google Shape;175;p28"/>
          <p:cNvGrpSpPr/>
          <p:nvPr/>
        </p:nvGrpSpPr>
        <p:grpSpPr>
          <a:xfrm>
            <a:off x="3220525" y="648900"/>
            <a:ext cx="5614225" cy="3742825"/>
            <a:chOff x="3220525" y="572700"/>
            <a:chExt cx="5614225" cy="3742825"/>
          </a:xfrm>
        </p:grpSpPr>
        <p:pic>
          <p:nvPicPr>
            <p:cNvPr id="176" name="Google Shape;176;p28"/>
            <p:cNvPicPr preferRelativeResize="0"/>
            <p:nvPr/>
          </p:nvPicPr>
          <p:blipFill>
            <a:blip r:embed="rId4">
              <a:alphaModFix/>
            </a:blip>
            <a:stretch>
              <a:fillRect/>
            </a:stretch>
          </p:blipFill>
          <p:spPr>
            <a:xfrm>
              <a:off x="3220525" y="572700"/>
              <a:ext cx="5614225" cy="3742825"/>
            </a:xfrm>
            <a:prstGeom prst="rect">
              <a:avLst/>
            </a:prstGeom>
            <a:noFill/>
            <a:ln>
              <a:noFill/>
            </a:ln>
          </p:spPr>
        </p:pic>
        <p:sp>
          <p:nvSpPr>
            <p:cNvPr id="177" name="Google Shape;177;p28"/>
            <p:cNvSpPr/>
            <p:nvPr/>
          </p:nvSpPr>
          <p:spPr>
            <a:xfrm>
              <a:off x="5533850" y="2273250"/>
              <a:ext cx="1281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8"/>
            <p:cNvPicPr preferRelativeResize="0"/>
            <p:nvPr/>
          </p:nvPicPr>
          <p:blipFill>
            <a:blip r:embed="rId5">
              <a:alphaModFix/>
            </a:blip>
            <a:stretch>
              <a:fillRect/>
            </a:stretch>
          </p:blipFill>
          <p:spPr>
            <a:xfrm>
              <a:off x="4447925" y="2353625"/>
              <a:ext cx="825827" cy="215700"/>
            </a:xfrm>
            <a:prstGeom prst="rect">
              <a:avLst/>
            </a:prstGeom>
            <a:noFill/>
            <a:ln>
              <a:noFill/>
            </a:ln>
          </p:spPr>
        </p:pic>
      </p:grpSp>
      <p:sp>
        <p:nvSpPr>
          <p:cNvPr id="179" name="Google Shape;179;p28"/>
          <p:cNvSpPr/>
          <p:nvPr/>
        </p:nvSpPr>
        <p:spPr>
          <a:xfrm flipH="1">
            <a:off x="5661900" y="1664750"/>
            <a:ext cx="3482100" cy="3329400"/>
          </a:xfrm>
          <a:prstGeom prst="teardrop">
            <a:avLst>
              <a:gd fmla="val 100000" name="adj"/>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8"/>
          <p:cNvPicPr preferRelativeResize="0"/>
          <p:nvPr/>
        </p:nvPicPr>
        <p:blipFill>
          <a:blip r:embed="rId6">
            <a:alphaModFix/>
          </a:blip>
          <a:stretch>
            <a:fillRect/>
          </a:stretch>
        </p:blipFill>
        <p:spPr>
          <a:xfrm>
            <a:off x="6011228" y="2242575"/>
            <a:ext cx="2659509" cy="214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6" name="Google Shape;186;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a:t>
            </a:r>
            <a:r>
              <a:rPr lang="en" sz="2400">
                <a:solidFill>
                  <a:srgbClr val="CCCCCC"/>
                </a:solidFill>
              </a:rPr>
              <a:t>lysis </a:t>
            </a:r>
            <a:endParaRPr sz="2400">
              <a:solidFill>
                <a:srgbClr val="CCCCCC"/>
              </a:solidFill>
            </a:endParaRPr>
          </a:p>
        </p:txBody>
      </p:sp>
      <p:pic>
        <p:nvPicPr>
          <p:cNvPr id="187" name="Google Shape;187;p29"/>
          <p:cNvPicPr preferRelativeResize="0"/>
          <p:nvPr/>
        </p:nvPicPr>
        <p:blipFill>
          <a:blip r:embed="rId4">
            <a:alphaModFix/>
          </a:blip>
          <a:stretch>
            <a:fillRect/>
          </a:stretch>
        </p:blipFill>
        <p:spPr>
          <a:xfrm>
            <a:off x="4847524" y="1075575"/>
            <a:ext cx="3701751" cy="2571751"/>
          </a:xfrm>
          <a:prstGeom prst="rect">
            <a:avLst/>
          </a:prstGeom>
          <a:noFill/>
          <a:ln>
            <a:noFill/>
          </a:ln>
        </p:spPr>
      </p:pic>
      <p:sp>
        <p:nvSpPr>
          <p:cNvPr id="188" name="Google Shape;188;p29"/>
          <p:cNvSpPr txBox="1"/>
          <p:nvPr/>
        </p:nvSpPr>
        <p:spPr>
          <a:xfrm>
            <a:off x="420450" y="672725"/>
            <a:ext cx="80166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How to treat missing</a:t>
            </a:r>
            <a:r>
              <a:rPr lang="en" sz="2400">
                <a:solidFill>
                  <a:schemeClr val="accent2"/>
                </a:solidFill>
              </a:rPr>
              <a:t> values?</a:t>
            </a:r>
            <a:endParaRPr sz="1800">
              <a:solidFill>
                <a:srgbClr val="858585"/>
              </a:solidFill>
            </a:endParaRPr>
          </a:p>
        </p:txBody>
      </p:sp>
      <p:sp>
        <p:nvSpPr>
          <p:cNvPr id="189" name="Google Shape;189;p29"/>
          <p:cNvSpPr txBox="1"/>
          <p:nvPr/>
        </p:nvSpPr>
        <p:spPr>
          <a:xfrm>
            <a:off x="4703850" y="3693250"/>
            <a:ext cx="3989100" cy="420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i="1" lang="en" sz="1600">
                <a:solidFill>
                  <a:srgbClr val="858585"/>
                </a:solidFill>
              </a:rPr>
              <a:t>Fig. Missing value histogram for table: </a:t>
            </a:r>
            <a:r>
              <a:rPr i="1" lang="en" sz="1600">
                <a:solidFill>
                  <a:srgbClr val="858585"/>
                </a:solidFill>
              </a:rPr>
              <a:t>house</a:t>
            </a:r>
            <a:r>
              <a:rPr i="1" lang="en" sz="1600">
                <a:solidFill>
                  <a:srgbClr val="858585"/>
                </a:solidFill>
              </a:rPr>
              <a:t>_</a:t>
            </a:r>
            <a:r>
              <a:rPr i="1" lang="en" sz="1600">
                <a:solidFill>
                  <a:srgbClr val="858585"/>
                </a:solidFill>
              </a:rPr>
              <a:t>market</a:t>
            </a:r>
            <a:r>
              <a:rPr i="1" lang="en" sz="1600">
                <a:solidFill>
                  <a:srgbClr val="858585"/>
                </a:solidFill>
              </a:rPr>
              <a:t>_</a:t>
            </a:r>
            <a:r>
              <a:rPr i="1" lang="en" sz="1600">
                <a:solidFill>
                  <a:srgbClr val="858585"/>
                </a:solidFill>
              </a:rPr>
              <a:t>listing</a:t>
            </a:r>
            <a:r>
              <a:rPr i="1" lang="en" sz="1600">
                <a:solidFill>
                  <a:srgbClr val="858585"/>
                </a:solidFill>
              </a:rPr>
              <a:t>_</a:t>
            </a:r>
            <a:r>
              <a:rPr i="1" lang="en" sz="1600">
                <a:solidFill>
                  <a:srgbClr val="858585"/>
                </a:solidFill>
              </a:rPr>
              <a:t>property</a:t>
            </a:r>
            <a:endParaRPr i="1" sz="1600">
              <a:solidFill>
                <a:srgbClr val="858585"/>
              </a:solidFill>
            </a:endParaRPr>
          </a:p>
        </p:txBody>
      </p:sp>
      <p:sp>
        <p:nvSpPr>
          <p:cNvPr id="190" name="Google Shape;190;p29"/>
          <p:cNvSpPr txBox="1"/>
          <p:nvPr/>
        </p:nvSpPr>
        <p:spPr>
          <a:xfrm>
            <a:off x="420450" y="1326000"/>
            <a:ext cx="3926400" cy="2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858585"/>
                </a:solidFill>
              </a:rPr>
              <a:t>We </a:t>
            </a:r>
            <a:r>
              <a:rPr b="1" lang="en" sz="1800">
                <a:solidFill>
                  <a:schemeClr val="accent1"/>
                </a:solidFill>
              </a:rPr>
              <a:t>drop</a:t>
            </a:r>
            <a:r>
              <a:rPr lang="en" sz="1800">
                <a:solidFill>
                  <a:srgbClr val="858585"/>
                </a:solidFill>
              </a:rPr>
              <a:t> columns with more than </a:t>
            </a:r>
            <a:r>
              <a:rPr b="1" lang="en" sz="1800">
                <a:solidFill>
                  <a:schemeClr val="accent1"/>
                </a:solidFill>
              </a:rPr>
              <a:t>30% missing</a:t>
            </a:r>
            <a:r>
              <a:rPr lang="en" sz="1800">
                <a:solidFill>
                  <a:srgbClr val="858585"/>
                </a:solidFill>
              </a:rPr>
              <a:t> values. Remove all rows with </a:t>
            </a:r>
            <a:r>
              <a:rPr b="1" lang="en" sz="1800">
                <a:solidFill>
                  <a:schemeClr val="accent1"/>
                </a:solidFill>
              </a:rPr>
              <a:t>no bedroom and bathroom</a:t>
            </a:r>
            <a:r>
              <a:rPr lang="en" sz="1800">
                <a:solidFill>
                  <a:srgbClr val="858585"/>
                </a:solidFill>
              </a:rPr>
              <a:t> information</a:t>
            </a:r>
            <a:endParaRPr sz="1800">
              <a:solidFill>
                <a:srgbClr val="858585"/>
              </a:solidFill>
            </a:endParaRPr>
          </a:p>
          <a:p>
            <a:pPr indent="0" lvl="0" marL="0" rtl="0" algn="l">
              <a:spcBef>
                <a:spcPts val="0"/>
              </a:spcBef>
              <a:spcAft>
                <a:spcPts val="0"/>
              </a:spcAft>
              <a:buNone/>
            </a:pPr>
            <a:r>
              <a:t/>
            </a:r>
            <a:endParaRPr sz="1800">
              <a:solidFill>
                <a:srgbClr val="858585"/>
              </a:solidFill>
            </a:endParaRPr>
          </a:p>
          <a:p>
            <a:pPr indent="0" lvl="0" marL="0" rtl="0" algn="l">
              <a:spcBef>
                <a:spcPts val="0"/>
              </a:spcBef>
              <a:spcAft>
                <a:spcPts val="0"/>
              </a:spcAft>
              <a:buNone/>
            </a:pPr>
            <a:r>
              <a:t/>
            </a:r>
            <a:endParaRPr sz="1800">
              <a:solidFill>
                <a:srgbClr val="858585"/>
              </a:solidFill>
            </a:endParaRPr>
          </a:p>
          <a:p>
            <a:pPr indent="0" lvl="0" marL="0" rtl="0" algn="l">
              <a:spcBef>
                <a:spcPts val="0"/>
              </a:spcBef>
              <a:spcAft>
                <a:spcPts val="0"/>
              </a:spcAft>
              <a:buClr>
                <a:schemeClr val="dk1"/>
              </a:buClr>
              <a:buSzPts val="1100"/>
              <a:buFont typeface="Arial"/>
              <a:buNone/>
            </a:pPr>
            <a:r>
              <a:rPr lang="en" sz="1800">
                <a:solidFill>
                  <a:srgbClr val="858585"/>
                </a:solidFill>
              </a:rPr>
              <a:t>For some variables, could replace “missing” with proxy columns</a:t>
            </a:r>
            <a:endParaRPr sz="1800">
              <a:solidFill>
                <a:srgbClr val="858585"/>
              </a:solidFill>
            </a:endParaRPr>
          </a:p>
        </p:txBody>
      </p:sp>
      <p:sp>
        <p:nvSpPr>
          <p:cNvPr id="191" name="Google Shape;191;p29"/>
          <p:cNvSpPr txBox="1"/>
          <p:nvPr/>
        </p:nvSpPr>
        <p:spPr>
          <a:xfrm>
            <a:off x="5189425" y="700350"/>
            <a:ext cx="33312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Frequency of NAs by Feature</a:t>
            </a:r>
            <a:endParaRPr/>
          </a:p>
        </p:txBody>
      </p:sp>
      <p:sp>
        <p:nvSpPr>
          <p:cNvPr id="192" name="Google Shape;192;p29"/>
          <p:cNvSpPr txBox="1"/>
          <p:nvPr/>
        </p:nvSpPr>
        <p:spPr>
          <a:xfrm rot="-5400000">
            <a:off x="3897100" y="2029500"/>
            <a:ext cx="1833300" cy="375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Number of Features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8" name="Google Shape;198;p30"/>
          <p:cNvSpPr txBox="1"/>
          <p:nvPr>
            <p:ph type="title"/>
          </p:nvPr>
        </p:nvSpPr>
        <p:spPr>
          <a:xfrm>
            <a:off x="0" y="0"/>
            <a:ext cx="90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r>
              <a:rPr b="1" lang="en" sz="1600">
                <a:solidFill>
                  <a:srgbClr val="D9D9D9"/>
                </a:solidFill>
              </a:rPr>
              <a:t>What kind of houses do we have in Suffolk County?</a:t>
            </a:r>
            <a:endParaRPr b="1" sz="1600">
              <a:solidFill>
                <a:srgbClr val="D9D9D9"/>
              </a:solidFill>
            </a:endParaRPr>
          </a:p>
        </p:txBody>
      </p:sp>
      <p:sp>
        <p:nvSpPr>
          <p:cNvPr id="199" name="Google Shape;199;p30"/>
          <p:cNvSpPr/>
          <p:nvPr/>
        </p:nvSpPr>
        <p:spPr>
          <a:xfrm>
            <a:off x="275550" y="796350"/>
            <a:ext cx="4044600" cy="42711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nvSpPr>
        <p:spPr>
          <a:xfrm>
            <a:off x="3138825" y="1710688"/>
            <a:ext cx="124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Bedrooms</a:t>
            </a:r>
            <a:endParaRPr/>
          </a:p>
        </p:txBody>
      </p:sp>
      <p:pic>
        <p:nvPicPr>
          <p:cNvPr id="201" name="Google Shape;201;p30"/>
          <p:cNvPicPr preferRelativeResize="0"/>
          <p:nvPr/>
        </p:nvPicPr>
        <p:blipFill>
          <a:blip r:embed="rId4">
            <a:alphaModFix/>
          </a:blip>
          <a:stretch>
            <a:fillRect/>
          </a:stretch>
        </p:blipFill>
        <p:spPr>
          <a:xfrm>
            <a:off x="635412" y="929694"/>
            <a:ext cx="2503417" cy="1966974"/>
          </a:xfrm>
          <a:prstGeom prst="rect">
            <a:avLst/>
          </a:prstGeom>
          <a:noFill/>
          <a:ln>
            <a:noFill/>
          </a:ln>
        </p:spPr>
      </p:pic>
      <p:pic>
        <p:nvPicPr>
          <p:cNvPr id="202" name="Google Shape;202;p30"/>
          <p:cNvPicPr preferRelativeResize="0"/>
          <p:nvPr/>
        </p:nvPicPr>
        <p:blipFill>
          <a:blip r:embed="rId5">
            <a:alphaModFix/>
          </a:blip>
          <a:stretch>
            <a:fillRect/>
          </a:stretch>
        </p:blipFill>
        <p:spPr>
          <a:xfrm>
            <a:off x="635400" y="2997772"/>
            <a:ext cx="2503425" cy="1947103"/>
          </a:xfrm>
          <a:prstGeom prst="rect">
            <a:avLst/>
          </a:prstGeom>
          <a:noFill/>
          <a:ln>
            <a:noFill/>
          </a:ln>
        </p:spPr>
      </p:pic>
      <p:sp>
        <p:nvSpPr>
          <p:cNvPr id="203" name="Google Shape;203;p30"/>
          <p:cNvSpPr txBox="1"/>
          <p:nvPr/>
        </p:nvSpPr>
        <p:spPr>
          <a:xfrm>
            <a:off x="3138820" y="3577350"/>
            <a:ext cx="10941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Bathrooms</a:t>
            </a:r>
            <a:endParaRPr/>
          </a:p>
        </p:txBody>
      </p:sp>
      <p:sp>
        <p:nvSpPr>
          <p:cNvPr id="204" name="Google Shape;204;p30"/>
          <p:cNvSpPr/>
          <p:nvPr/>
        </p:nvSpPr>
        <p:spPr>
          <a:xfrm>
            <a:off x="5008875" y="796350"/>
            <a:ext cx="4044600" cy="4271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0"/>
          <p:cNvPicPr preferRelativeResize="0"/>
          <p:nvPr/>
        </p:nvPicPr>
        <p:blipFill>
          <a:blip r:embed="rId6">
            <a:alphaModFix/>
          </a:blip>
          <a:stretch>
            <a:fillRect/>
          </a:stretch>
        </p:blipFill>
        <p:spPr>
          <a:xfrm>
            <a:off x="5575025" y="926811"/>
            <a:ext cx="2496024" cy="1972762"/>
          </a:xfrm>
          <a:prstGeom prst="rect">
            <a:avLst/>
          </a:prstGeom>
          <a:noFill/>
          <a:ln>
            <a:noFill/>
          </a:ln>
        </p:spPr>
      </p:pic>
      <p:pic>
        <p:nvPicPr>
          <p:cNvPr id="206" name="Google Shape;206;p30"/>
          <p:cNvPicPr preferRelativeResize="0"/>
          <p:nvPr/>
        </p:nvPicPr>
        <p:blipFill>
          <a:blip r:embed="rId7">
            <a:alphaModFix/>
          </a:blip>
          <a:stretch>
            <a:fillRect/>
          </a:stretch>
        </p:blipFill>
        <p:spPr>
          <a:xfrm>
            <a:off x="5575025" y="2997775"/>
            <a:ext cx="2496023" cy="1947099"/>
          </a:xfrm>
          <a:prstGeom prst="rect">
            <a:avLst/>
          </a:prstGeom>
          <a:noFill/>
          <a:ln>
            <a:noFill/>
          </a:ln>
        </p:spPr>
      </p:pic>
      <p:sp>
        <p:nvSpPr>
          <p:cNvPr id="207" name="Google Shape;207;p30"/>
          <p:cNvSpPr txBox="1"/>
          <p:nvPr/>
        </p:nvSpPr>
        <p:spPr>
          <a:xfrm>
            <a:off x="8071050" y="1710688"/>
            <a:ext cx="88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Price</a:t>
            </a:r>
            <a:endParaRPr>
              <a:solidFill>
                <a:schemeClr val="dk1"/>
              </a:solidFill>
            </a:endParaRPr>
          </a:p>
          <a:p>
            <a:pPr indent="0" lvl="0" marL="0" rtl="0" algn="l">
              <a:spcBef>
                <a:spcPts val="0"/>
              </a:spcBef>
              <a:spcAft>
                <a:spcPts val="0"/>
              </a:spcAft>
              <a:buNone/>
            </a:pPr>
            <a:r>
              <a:rPr lang="en">
                <a:solidFill>
                  <a:schemeClr val="dk1"/>
                </a:solidFill>
              </a:rPr>
              <a:t>Per SqFt</a:t>
            </a:r>
            <a:endParaRPr>
              <a:solidFill>
                <a:schemeClr val="dk1"/>
              </a:solidFill>
            </a:endParaRPr>
          </a:p>
        </p:txBody>
      </p:sp>
      <p:sp>
        <p:nvSpPr>
          <p:cNvPr id="208" name="Google Shape;208;p30"/>
          <p:cNvSpPr txBox="1"/>
          <p:nvPr/>
        </p:nvSpPr>
        <p:spPr>
          <a:xfrm>
            <a:off x="8071050" y="3613500"/>
            <a:ext cx="88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Days on Market</a:t>
            </a:r>
            <a:endParaRPr>
              <a:solidFill>
                <a:schemeClr val="dk1"/>
              </a:solidFill>
            </a:endParaRPr>
          </a:p>
        </p:txBody>
      </p:sp>
      <p:sp>
        <p:nvSpPr>
          <p:cNvPr id="209" name="Google Shape;209;p30"/>
          <p:cNvSpPr txBox="1"/>
          <p:nvPr/>
        </p:nvSpPr>
        <p:spPr>
          <a:xfrm>
            <a:off x="5008875" y="427500"/>
            <a:ext cx="4044600" cy="7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The Market</a:t>
            </a:r>
            <a:endParaRPr b="1" sz="1900"/>
          </a:p>
        </p:txBody>
      </p:sp>
      <p:sp>
        <p:nvSpPr>
          <p:cNvPr id="210" name="Google Shape;210;p30"/>
          <p:cNvSpPr txBox="1"/>
          <p:nvPr/>
        </p:nvSpPr>
        <p:spPr>
          <a:xfrm>
            <a:off x="275550" y="427500"/>
            <a:ext cx="4044600" cy="4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Home Stats</a:t>
            </a:r>
            <a:endParaRPr b="1"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 name="Google Shape;216;p31"/>
          <p:cNvSpPr txBox="1"/>
          <p:nvPr>
            <p:ph type="title"/>
          </p:nvPr>
        </p:nvSpPr>
        <p:spPr>
          <a:xfrm>
            <a:off x="0" y="0"/>
            <a:ext cx="904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r>
              <a:rPr b="1" lang="en" sz="1600">
                <a:solidFill>
                  <a:srgbClr val="D9D9D9"/>
                </a:solidFill>
              </a:rPr>
              <a:t>What kind of houses do we have in Suffolk County?</a:t>
            </a:r>
            <a:endParaRPr sz="2400">
              <a:solidFill>
                <a:srgbClr val="CCCCCC"/>
              </a:solidFill>
            </a:endParaRPr>
          </a:p>
        </p:txBody>
      </p:sp>
      <p:pic>
        <p:nvPicPr>
          <p:cNvPr id="217" name="Google Shape;217;p31"/>
          <p:cNvPicPr preferRelativeResize="0"/>
          <p:nvPr/>
        </p:nvPicPr>
        <p:blipFill>
          <a:blip r:embed="rId4">
            <a:alphaModFix/>
          </a:blip>
          <a:stretch>
            <a:fillRect/>
          </a:stretch>
        </p:blipFill>
        <p:spPr>
          <a:xfrm>
            <a:off x="353570" y="1181750"/>
            <a:ext cx="3832749" cy="2287099"/>
          </a:xfrm>
          <a:prstGeom prst="rect">
            <a:avLst/>
          </a:prstGeom>
          <a:noFill/>
          <a:ln>
            <a:noFill/>
          </a:ln>
        </p:spPr>
      </p:pic>
      <p:sp>
        <p:nvSpPr>
          <p:cNvPr id="218" name="Google Shape;218;p31"/>
          <p:cNvSpPr txBox="1"/>
          <p:nvPr/>
        </p:nvSpPr>
        <p:spPr>
          <a:xfrm>
            <a:off x="1713000" y="3392650"/>
            <a:ext cx="17568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Home Style</a:t>
            </a:r>
            <a:endParaRPr/>
          </a:p>
        </p:txBody>
      </p:sp>
      <p:pic>
        <p:nvPicPr>
          <p:cNvPr id="219" name="Google Shape;219;p31"/>
          <p:cNvPicPr preferRelativeResize="0"/>
          <p:nvPr/>
        </p:nvPicPr>
        <p:blipFill>
          <a:blip r:embed="rId5">
            <a:alphaModFix/>
          </a:blip>
          <a:stretch>
            <a:fillRect/>
          </a:stretch>
        </p:blipFill>
        <p:spPr>
          <a:xfrm>
            <a:off x="5223875" y="2809900"/>
            <a:ext cx="3657359" cy="2164749"/>
          </a:xfrm>
          <a:prstGeom prst="rect">
            <a:avLst/>
          </a:prstGeom>
          <a:noFill/>
          <a:ln>
            <a:noFill/>
          </a:ln>
        </p:spPr>
      </p:pic>
      <p:sp>
        <p:nvSpPr>
          <p:cNvPr id="220" name="Google Shape;220;p31"/>
          <p:cNvSpPr txBox="1"/>
          <p:nvPr/>
        </p:nvSpPr>
        <p:spPr>
          <a:xfrm>
            <a:off x="4360975" y="3726825"/>
            <a:ext cx="1004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AC Type</a:t>
            </a:r>
            <a:endParaRPr/>
          </a:p>
        </p:txBody>
      </p:sp>
      <p:pic>
        <p:nvPicPr>
          <p:cNvPr id="221" name="Google Shape;221;p31"/>
          <p:cNvPicPr preferRelativeResize="0"/>
          <p:nvPr/>
        </p:nvPicPr>
        <p:blipFill>
          <a:blip r:embed="rId6">
            <a:alphaModFix/>
          </a:blip>
          <a:stretch>
            <a:fillRect/>
          </a:stretch>
        </p:blipFill>
        <p:spPr>
          <a:xfrm>
            <a:off x="5201275" y="487375"/>
            <a:ext cx="3702551" cy="2164749"/>
          </a:xfrm>
          <a:prstGeom prst="rect">
            <a:avLst/>
          </a:prstGeom>
          <a:noFill/>
          <a:ln>
            <a:noFill/>
          </a:ln>
        </p:spPr>
      </p:pic>
      <p:sp>
        <p:nvSpPr>
          <p:cNvPr id="222" name="Google Shape;222;p31"/>
          <p:cNvSpPr txBox="1"/>
          <p:nvPr/>
        </p:nvSpPr>
        <p:spPr>
          <a:xfrm>
            <a:off x="4360975" y="873325"/>
            <a:ext cx="10047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Heating</a:t>
            </a:r>
            <a:endParaRPr>
              <a:solidFill>
                <a:schemeClr val="dk1"/>
              </a:solidFill>
            </a:endParaRPr>
          </a:p>
          <a:p>
            <a:pPr indent="0" lvl="0" marL="0" rtl="0" algn="l">
              <a:spcBef>
                <a:spcPts val="0"/>
              </a:spcBef>
              <a:spcAft>
                <a:spcPts val="0"/>
              </a:spcAft>
              <a:buNone/>
            </a:pPr>
            <a:r>
              <a:rPr lang="en">
                <a:solidFill>
                  <a:schemeClr val="dk1"/>
                </a:solidFill>
              </a:rPr>
              <a:t>Type</a:t>
            </a:r>
            <a:endParaRPr>
              <a:solidFill>
                <a:schemeClr val="dk1"/>
              </a:solidFill>
            </a:endParaRPr>
          </a:p>
        </p:txBody>
      </p:sp>
      <p:sp>
        <p:nvSpPr>
          <p:cNvPr id="223" name="Google Shape;223;p31"/>
          <p:cNvSpPr txBox="1"/>
          <p:nvPr/>
        </p:nvSpPr>
        <p:spPr>
          <a:xfrm>
            <a:off x="585525" y="3917150"/>
            <a:ext cx="3513300" cy="8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Other sought after </a:t>
            </a:r>
            <a:r>
              <a:rPr lang="en"/>
              <a:t>amenities</a:t>
            </a:r>
            <a:r>
              <a:rPr lang="en"/>
              <a:t>:</a:t>
            </a:r>
            <a:endParaRPr/>
          </a:p>
          <a:p>
            <a:pPr indent="-317500" lvl="0" marL="457200" rtl="0" algn="l">
              <a:spcBef>
                <a:spcPts val="0"/>
              </a:spcBef>
              <a:spcAft>
                <a:spcPts val="0"/>
              </a:spcAft>
              <a:buSzPts val="1400"/>
              <a:buChar char="●"/>
            </a:pPr>
            <a:r>
              <a:rPr lang="en"/>
              <a:t>33 have pools</a:t>
            </a:r>
            <a:endParaRPr/>
          </a:p>
          <a:p>
            <a:pPr indent="-317500" lvl="0" marL="457200" rtl="0" algn="l">
              <a:spcBef>
                <a:spcPts val="0"/>
              </a:spcBef>
              <a:spcAft>
                <a:spcPts val="0"/>
              </a:spcAft>
              <a:buSzPts val="1400"/>
              <a:buChar char="●"/>
            </a:pPr>
            <a:r>
              <a:rPr lang="en"/>
              <a:t>99 have garages</a:t>
            </a:r>
            <a:endParaRPr/>
          </a:p>
        </p:txBody>
      </p:sp>
      <p:sp>
        <p:nvSpPr>
          <p:cNvPr id="224" name="Google Shape;224;p31"/>
          <p:cNvSpPr txBox="1"/>
          <p:nvPr/>
        </p:nvSpPr>
        <p:spPr>
          <a:xfrm>
            <a:off x="0" y="530400"/>
            <a:ext cx="2801400" cy="8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Home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Google Shape;230;p32"/>
          <p:cNvSpPr txBox="1"/>
          <p:nvPr>
            <p:ph type="title"/>
          </p:nvPr>
        </p:nvSpPr>
        <p:spPr>
          <a:xfrm>
            <a:off x="0" y="431575"/>
            <a:ext cx="900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chemeClr val="dk2"/>
                </a:solidFill>
              </a:rPr>
              <a:t>What kind of houses do we have in Suffolk County?</a:t>
            </a:r>
            <a:endParaRPr b="1" sz="2500">
              <a:solidFill>
                <a:schemeClr val="dk2"/>
              </a:solidFill>
            </a:endParaRPr>
          </a:p>
          <a:p>
            <a:pPr indent="0" lvl="0" marL="0" rtl="0" algn="l">
              <a:spcBef>
                <a:spcPts val="0"/>
              </a:spcBef>
              <a:spcAft>
                <a:spcPts val="0"/>
              </a:spcAft>
              <a:buNone/>
            </a:pPr>
            <a:r>
              <a:t/>
            </a:r>
            <a:endParaRPr sz="2400">
              <a:solidFill>
                <a:srgbClr val="CCCCCC"/>
              </a:solidFill>
            </a:endParaRPr>
          </a:p>
        </p:txBody>
      </p:sp>
      <p:sp>
        <p:nvSpPr>
          <p:cNvPr id="231" name="Google Shape;231;p32"/>
          <p:cNvSpPr txBox="1"/>
          <p:nvPr/>
        </p:nvSpPr>
        <p:spPr>
          <a:xfrm>
            <a:off x="420450" y="672725"/>
            <a:ext cx="80166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858585"/>
              </a:solidFill>
            </a:endParaRPr>
          </a:p>
        </p:txBody>
      </p:sp>
      <p:pic>
        <p:nvPicPr>
          <p:cNvPr id="232" name="Google Shape;232;p32"/>
          <p:cNvPicPr preferRelativeResize="0"/>
          <p:nvPr/>
        </p:nvPicPr>
        <p:blipFill>
          <a:blip r:embed="rId4">
            <a:alphaModFix/>
          </a:blip>
          <a:stretch>
            <a:fillRect/>
          </a:stretch>
        </p:blipFill>
        <p:spPr>
          <a:xfrm>
            <a:off x="1062450" y="3022797"/>
            <a:ext cx="6395695" cy="2116126"/>
          </a:xfrm>
          <a:prstGeom prst="rect">
            <a:avLst/>
          </a:prstGeom>
          <a:noFill/>
          <a:ln>
            <a:noFill/>
          </a:ln>
        </p:spPr>
      </p:pic>
      <p:pic>
        <p:nvPicPr>
          <p:cNvPr id="233" name="Google Shape;233;p32"/>
          <p:cNvPicPr preferRelativeResize="0"/>
          <p:nvPr/>
        </p:nvPicPr>
        <p:blipFill>
          <a:blip r:embed="rId5">
            <a:alphaModFix/>
          </a:blip>
          <a:stretch>
            <a:fillRect/>
          </a:stretch>
        </p:blipFill>
        <p:spPr>
          <a:xfrm>
            <a:off x="1543763" y="1169375"/>
            <a:ext cx="2503426" cy="1818125"/>
          </a:xfrm>
          <a:prstGeom prst="rect">
            <a:avLst/>
          </a:prstGeom>
          <a:noFill/>
          <a:ln>
            <a:noFill/>
          </a:ln>
        </p:spPr>
      </p:pic>
      <p:sp>
        <p:nvSpPr>
          <p:cNvPr id="234" name="Google Shape;234;p32"/>
          <p:cNvSpPr txBox="1"/>
          <p:nvPr/>
        </p:nvSpPr>
        <p:spPr>
          <a:xfrm>
            <a:off x="4134600" y="1210975"/>
            <a:ext cx="3323400" cy="15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858585"/>
                </a:solidFill>
              </a:rPr>
              <a:t>Fig.</a:t>
            </a:r>
            <a:r>
              <a:rPr lang="en" sz="1200">
                <a:solidFill>
                  <a:srgbClr val="858585"/>
                </a:solidFill>
              </a:rPr>
              <a:t>(above)</a:t>
            </a:r>
            <a:r>
              <a:rPr lang="en" sz="1200">
                <a:solidFill>
                  <a:srgbClr val="858585"/>
                </a:solidFill>
              </a:rPr>
              <a:t> </a:t>
            </a:r>
            <a:r>
              <a:rPr lang="en" sz="1200">
                <a:solidFill>
                  <a:srgbClr val="858585"/>
                </a:solidFill>
              </a:rPr>
              <a:t>House Built Year Histogram</a:t>
            </a:r>
            <a:endParaRPr sz="1200">
              <a:solidFill>
                <a:srgbClr val="858585"/>
              </a:solidFill>
            </a:endParaRPr>
          </a:p>
          <a:p>
            <a:pPr indent="0" lvl="0" marL="0" rtl="0" algn="l">
              <a:spcBef>
                <a:spcPts val="0"/>
              </a:spcBef>
              <a:spcAft>
                <a:spcPts val="0"/>
              </a:spcAft>
              <a:buNone/>
            </a:pPr>
            <a:r>
              <a:t/>
            </a:r>
            <a:endParaRPr sz="1200">
              <a:solidFill>
                <a:srgbClr val="858585"/>
              </a:solidFill>
            </a:endParaRPr>
          </a:p>
          <a:p>
            <a:pPr indent="0" lvl="0" marL="0" rtl="0" algn="l">
              <a:spcBef>
                <a:spcPts val="0"/>
              </a:spcBef>
              <a:spcAft>
                <a:spcPts val="0"/>
              </a:spcAft>
              <a:buNone/>
            </a:pPr>
            <a:r>
              <a:t/>
            </a:r>
            <a:endParaRPr sz="1200">
              <a:solidFill>
                <a:srgbClr val="858585"/>
              </a:solidFill>
            </a:endParaRPr>
          </a:p>
          <a:p>
            <a:pPr indent="0" lvl="0" marL="0" rtl="0" algn="l">
              <a:spcBef>
                <a:spcPts val="0"/>
              </a:spcBef>
              <a:spcAft>
                <a:spcPts val="0"/>
              </a:spcAft>
              <a:buNone/>
            </a:pPr>
            <a:r>
              <a:t/>
            </a:r>
            <a:endParaRPr sz="1200">
              <a:solidFill>
                <a:srgbClr val="858585"/>
              </a:solidFill>
            </a:endParaRPr>
          </a:p>
          <a:p>
            <a:pPr indent="0" lvl="0" marL="0" rtl="0" algn="l">
              <a:spcBef>
                <a:spcPts val="0"/>
              </a:spcBef>
              <a:spcAft>
                <a:spcPts val="0"/>
              </a:spcAft>
              <a:buNone/>
            </a:pPr>
            <a:r>
              <a:t/>
            </a:r>
            <a:endParaRPr sz="1200">
              <a:solidFill>
                <a:srgbClr val="858585"/>
              </a:solidFill>
            </a:endParaRPr>
          </a:p>
          <a:p>
            <a:pPr indent="0" lvl="0" marL="0" rtl="0" algn="l">
              <a:spcBef>
                <a:spcPts val="0"/>
              </a:spcBef>
              <a:spcAft>
                <a:spcPts val="0"/>
              </a:spcAft>
              <a:buNone/>
            </a:pPr>
            <a:r>
              <a:t/>
            </a:r>
            <a:endParaRPr sz="1200">
              <a:solidFill>
                <a:srgbClr val="858585"/>
              </a:solidFill>
            </a:endParaRPr>
          </a:p>
          <a:p>
            <a:pPr indent="0" lvl="0" marL="0" rtl="0" algn="l">
              <a:spcBef>
                <a:spcPts val="0"/>
              </a:spcBef>
              <a:spcAft>
                <a:spcPts val="0"/>
              </a:spcAft>
              <a:buNone/>
            </a:pPr>
            <a:r>
              <a:rPr lang="en" sz="1200">
                <a:solidFill>
                  <a:srgbClr val="858585"/>
                </a:solidFill>
              </a:rPr>
              <a:t>Fig.(below) Bedroom number distribution in different Built Year </a:t>
            </a:r>
            <a:endParaRPr sz="1200">
              <a:solidFill>
                <a:srgbClr val="858585"/>
              </a:solidFill>
            </a:endParaRPr>
          </a:p>
        </p:txBody>
      </p:sp>
      <p:sp>
        <p:nvSpPr>
          <p:cNvPr id="235" name="Google Shape;235;p32"/>
          <p:cNvSpPr txBox="1"/>
          <p:nvPr/>
        </p:nvSpPr>
        <p:spPr>
          <a:xfrm>
            <a:off x="0" y="748925"/>
            <a:ext cx="41907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CCCC"/>
                </a:solidFill>
              </a:rPr>
              <a:t>Year Built &amp; Bedroom Count</a:t>
            </a:r>
            <a:endParaRPr sz="1800"/>
          </a:p>
        </p:txBody>
      </p:sp>
      <p:sp>
        <p:nvSpPr>
          <p:cNvPr id="236" name="Google Shape;236;p3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endParaRPr sz="2400">
              <a:solidFill>
                <a:srgbClr val="CCCC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2" name="Google Shape;242;p3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endParaRPr sz="2400">
              <a:solidFill>
                <a:srgbClr val="CCCCCC"/>
              </a:solidFill>
            </a:endParaRPr>
          </a:p>
        </p:txBody>
      </p:sp>
      <p:sp>
        <p:nvSpPr>
          <p:cNvPr id="243" name="Google Shape;243;p33"/>
          <p:cNvSpPr txBox="1"/>
          <p:nvPr/>
        </p:nvSpPr>
        <p:spPr>
          <a:xfrm>
            <a:off x="420450" y="672725"/>
            <a:ext cx="80166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We have </a:t>
            </a:r>
            <a:r>
              <a:rPr b="1" lang="en" sz="2400">
                <a:solidFill>
                  <a:schemeClr val="accent1"/>
                </a:solidFill>
              </a:rPr>
              <a:t>different levels </a:t>
            </a:r>
            <a:r>
              <a:rPr lang="en" sz="2400">
                <a:solidFill>
                  <a:schemeClr val="accent2"/>
                </a:solidFill>
              </a:rPr>
              <a:t>of</a:t>
            </a:r>
            <a:r>
              <a:rPr b="1" lang="en" sz="2400">
                <a:solidFill>
                  <a:schemeClr val="accent1"/>
                </a:solidFill>
              </a:rPr>
              <a:t> geo-data</a:t>
            </a:r>
            <a:r>
              <a:rPr lang="en" sz="2400">
                <a:solidFill>
                  <a:schemeClr val="accent2"/>
                </a:solidFill>
              </a:rPr>
              <a:t>:</a:t>
            </a:r>
            <a:r>
              <a:rPr lang="en" sz="2400">
                <a:solidFill>
                  <a:schemeClr val="accent2"/>
                </a:solidFill>
              </a:rPr>
              <a:t> </a:t>
            </a:r>
            <a:endParaRPr sz="1800">
              <a:solidFill>
                <a:srgbClr val="858585"/>
              </a:solidFill>
            </a:endParaRPr>
          </a:p>
          <a:p>
            <a:pPr indent="0" lvl="0" marL="0" rtl="0" algn="l">
              <a:lnSpc>
                <a:spcPct val="115000"/>
              </a:lnSpc>
              <a:spcBef>
                <a:spcPts val="0"/>
              </a:spcBef>
              <a:spcAft>
                <a:spcPts val="0"/>
              </a:spcAft>
              <a:buNone/>
            </a:pPr>
            <a:r>
              <a:t/>
            </a:r>
            <a:endParaRPr sz="1800">
              <a:solidFill>
                <a:srgbClr val="858585"/>
              </a:solidFill>
            </a:endParaRPr>
          </a:p>
        </p:txBody>
      </p:sp>
      <p:pic>
        <p:nvPicPr>
          <p:cNvPr id="244" name="Google Shape;244;p33"/>
          <p:cNvPicPr preferRelativeResize="0"/>
          <p:nvPr/>
        </p:nvPicPr>
        <p:blipFill rotWithShape="1">
          <a:blip r:embed="rId4">
            <a:alphaModFix/>
          </a:blip>
          <a:srcRect b="0" l="0" r="4671" t="0"/>
          <a:stretch/>
        </p:blipFill>
        <p:spPr>
          <a:xfrm>
            <a:off x="4022125" y="1894625"/>
            <a:ext cx="4653149" cy="2322300"/>
          </a:xfrm>
          <a:prstGeom prst="rect">
            <a:avLst/>
          </a:prstGeom>
          <a:noFill/>
          <a:ln>
            <a:noFill/>
          </a:ln>
        </p:spPr>
      </p:pic>
      <p:sp>
        <p:nvSpPr>
          <p:cNvPr id="245" name="Google Shape;245;p33"/>
          <p:cNvSpPr txBox="1"/>
          <p:nvPr/>
        </p:nvSpPr>
        <p:spPr>
          <a:xfrm>
            <a:off x="490525" y="1555775"/>
            <a:ext cx="3531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858585"/>
              </a:buClr>
              <a:buSzPts val="1800"/>
              <a:buAutoNum type="arabicPeriod"/>
            </a:pPr>
            <a:r>
              <a:rPr lang="en" sz="1800">
                <a:solidFill>
                  <a:srgbClr val="858585"/>
                </a:solidFill>
              </a:rPr>
              <a:t>Exact-level</a:t>
            </a:r>
            <a:r>
              <a:rPr lang="en" sz="1800">
                <a:solidFill>
                  <a:srgbClr val="858585"/>
                </a:solidFill>
              </a:rPr>
              <a:t>: </a:t>
            </a:r>
            <a:endParaRPr sz="1800">
              <a:solidFill>
                <a:srgbClr val="858585"/>
              </a:solidFill>
            </a:endParaRPr>
          </a:p>
          <a:p>
            <a:pPr indent="-342900" lvl="1" marL="914400" rtl="0" algn="l">
              <a:lnSpc>
                <a:spcPct val="150000"/>
              </a:lnSpc>
              <a:spcBef>
                <a:spcPts val="0"/>
              </a:spcBef>
              <a:spcAft>
                <a:spcPts val="0"/>
              </a:spcAft>
              <a:buClr>
                <a:srgbClr val="858585"/>
              </a:buClr>
              <a:buSzPts val="1800"/>
              <a:buAutoNum type="alphaLcPeriod"/>
            </a:pPr>
            <a:r>
              <a:rPr lang="en" sz="1800">
                <a:solidFill>
                  <a:srgbClr val="858585"/>
                </a:solidFill>
              </a:rPr>
              <a:t>Address - 10 Brinton St. </a:t>
            </a:r>
            <a:endParaRPr sz="1800">
              <a:solidFill>
                <a:srgbClr val="858585"/>
              </a:solidFill>
            </a:endParaRPr>
          </a:p>
          <a:p>
            <a:pPr indent="-342900" lvl="1" marL="914400" rtl="0" algn="l">
              <a:lnSpc>
                <a:spcPct val="150000"/>
              </a:lnSpc>
              <a:spcBef>
                <a:spcPts val="0"/>
              </a:spcBef>
              <a:spcAft>
                <a:spcPts val="0"/>
              </a:spcAft>
              <a:buClr>
                <a:srgbClr val="858585"/>
              </a:buClr>
              <a:buSzPts val="1800"/>
              <a:buAutoNum type="alphaLcPeriod"/>
            </a:pPr>
            <a:r>
              <a:rPr lang="en" sz="1800">
                <a:solidFill>
                  <a:srgbClr val="858585"/>
                </a:solidFill>
              </a:rPr>
              <a:t>Longitude, Latitude </a:t>
            </a:r>
            <a:endParaRPr sz="1800">
              <a:solidFill>
                <a:srgbClr val="858585"/>
              </a:solidFill>
            </a:endParaRPr>
          </a:p>
          <a:p>
            <a:pPr indent="-342900" lvl="0" marL="457200" rtl="0" algn="l">
              <a:lnSpc>
                <a:spcPct val="150000"/>
              </a:lnSpc>
              <a:spcBef>
                <a:spcPts val="0"/>
              </a:spcBef>
              <a:spcAft>
                <a:spcPts val="0"/>
              </a:spcAft>
              <a:buClr>
                <a:srgbClr val="858585"/>
              </a:buClr>
              <a:buSzPts val="1800"/>
              <a:buAutoNum type="arabicPeriod"/>
            </a:pPr>
            <a:r>
              <a:rPr lang="en" sz="1800">
                <a:solidFill>
                  <a:srgbClr val="858585"/>
                </a:solidFill>
              </a:rPr>
              <a:t>Zip Code</a:t>
            </a:r>
            <a:r>
              <a:rPr lang="en" sz="1800">
                <a:solidFill>
                  <a:srgbClr val="858585"/>
                </a:solidFill>
              </a:rPr>
              <a:t>-level: 02119</a:t>
            </a:r>
            <a:endParaRPr sz="1800">
              <a:solidFill>
                <a:srgbClr val="858585"/>
              </a:solidFill>
            </a:endParaRPr>
          </a:p>
          <a:p>
            <a:pPr indent="-342900" lvl="0" marL="457200" rtl="0" algn="l">
              <a:lnSpc>
                <a:spcPct val="150000"/>
              </a:lnSpc>
              <a:spcBef>
                <a:spcPts val="0"/>
              </a:spcBef>
              <a:spcAft>
                <a:spcPts val="0"/>
              </a:spcAft>
              <a:buClr>
                <a:srgbClr val="858585"/>
              </a:buClr>
              <a:buSzPts val="1800"/>
              <a:buAutoNum type="arabicPeriod"/>
            </a:pPr>
            <a:r>
              <a:rPr lang="en" sz="1800">
                <a:solidFill>
                  <a:srgbClr val="858585"/>
                </a:solidFill>
              </a:rPr>
              <a:t>City-level: Boston</a:t>
            </a:r>
            <a:endParaRPr sz="1800">
              <a:solidFill>
                <a:srgbClr val="858585"/>
              </a:solidFill>
            </a:endParaRPr>
          </a:p>
          <a:p>
            <a:pPr indent="-342900" lvl="0" marL="457200" rtl="0" algn="l">
              <a:lnSpc>
                <a:spcPct val="150000"/>
              </a:lnSpc>
              <a:spcBef>
                <a:spcPts val="0"/>
              </a:spcBef>
              <a:spcAft>
                <a:spcPts val="0"/>
              </a:spcAft>
              <a:buClr>
                <a:srgbClr val="858585"/>
              </a:buClr>
              <a:buSzPts val="1800"/>
              <a:buAutoNum type="arabicPeriod"/>
            </a:pPr>
            <a:r>
              <a:rPr lang="en" sz="1800">
                <a:solidFill>
                  <a:srgbClr val="858585"/>
                </a:solidFill>
              </a:rPr>
              <a:t>State-level: MA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1" name="Google Shape;251;p3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CCCC"/>
                </a:solidFill>
              </a:rPr>
              <a:t>Exploratory Data Analysis </a:t>
            </a:r>
            <a:endParaRPr sz="2400">
              <a:solidFill>
                <a:srgbClr val="CCCCCC"/>
              </a:solidFill>
            </a:endParaRPr>
          </a:p>
        </p:txBody>
      </p:sp>
      <p:sp>
        <p:nvSpPr>
          <p:cNvPr id="252" name="Google Shape;252;p34"/>
          <p:cNvSpPr txBox="1"/>
          <p:nvPr/>
        </p:nvSpPr>
        <p:spPr>
          <a:xfrm>
            <a:off x="420450" y="672725"/>
            <a:ext cx="80166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How we treat categorical features?</a:t>
            </a:r>
            <a:r>
              <a:rPr lang="en" sz="1800">
                <a:solidFill>
                  <a:srgbClr val="858585"/>
                </a:solidFill>
              </a:rPr>
              <a:t> E.g. cooling, property type.</a:t>
            </a:r>
            <a:endParaRPr sz="1800">
              <a:solidFill>
                <a:srgbClr val="858585"/>
              </a:solidFill>
            </a:endParaRPr>
          </a:p>
          <a:p>
            <a:pPr indent="0" lvl="0" marL="0" rtl="0" algn="l">
              <a:lnSpc>
                <a:spcPct val="115000"/>
              </a:lnSpc>
              <a:spcBef>
                <a:spcPts val="0"/>
              </a:spcBef>
              <a:spcAft>
                <a:spcPts val="0"/>
              </a:spcAft>
              <a:buNone/>
            </a:pPr>
            <a:r>
              <a:t/>
            </a:r>
            <a:endParaRPr sz="1800">
              <a:solidFill>
                <a:srgbClr val="858585"/>
              </a:solidFill>
            </a:endParaRPr>
          </a:p>
        </p:txBody>
      </p:sp>
      <p:sp>
        <p:nvSpPr>
          <p:cNvPr id="253" name="Google Shape;253;p34"/>
          <p:cNvSpPr txBox="1"/>
          <p:nvPr/>
        </p:nvSpPr>
        <p:spPr>
          <a:xfrm>
            <a:off x="518550" y="1653775"/>
            <a:ext cx="8128800" cy="2102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800">
                <a:solidFill>
                  <a:srgbClr val="858585"/>
                </a:solidFill>
              </a:rPr>
              <a:t>Case study on </a:t>
            </a:r>
            <a:r>
              <a:rPr b="1" lang="en" sz="1800">
                <a:solidFill>
                  <a:schemeClr val="accent1"/>
                </a:solidFill>
              </a:rPr>
              <a:t>Cooling</a:t>
            </a:r>
            <a:r>
              <a:rPr lang="en" sz="1800">
                <a:solidFill>
                  <a:srgbClr val="858585"/>
                </a:solidFill>
              </a:rPr>
              <a:t> columns:</a:t>
            </a:r>
            <a:endParaRPr sz="1800">
              <a:solidFill>
                <a:srgbClr val="858585"/>
              </a:solidFill>
            </a:endParaRPr>
          </a:p>
          <a:p>
            <a:pPr indent="-342900" lvl="0" marL="457200" marR="0" rtl="0" algn="l">
              <a:lnSpc>
                <a:spcPct val="150000"/>
              </a:lnSpc>
              <a:spcBef>
                <a:spcPts val="0"/>
              </a:spcBef>
              <a:spcAft>
                <a:spcPts val="0"/>
              </a:spcAft>
              <a:buClr>
                <a:srgbClr val="858585"/>
              </a:buClr>
              <a:buSzPts val="1800"/>
              <a:buAutoNum type="arabicPeriod"/>
            </a:pPr>
            <a:r>
              <a:rPr lang="en" sz="1800">
                <a:solidFill>
                  <a:srgbClr val="858585"/>
                </a:solidFill>
              </a:rPr>
              <a:t>Merge categories based on (subjective) domain knowledge</a:t>
            </a:r>
            <a:endParaRPr sz="1800">
              <a:solidFill>
                <a:srgbClr val="858585"/>
              </a:solidFill>
            </a:endParaRPr>
          </a:p>
          <a:p>
            <a:pPr indent="-342900" lvl="0" marL="457200" marR="0" rtl="0" algn="l">
              <a:lnSpc>
                <a:spcPct val="150000"/>
              </a:lnSpc>
              <a:spcBef>
                <a:spcPts val="0"/>
              </a:spcBef>
              <a:spcAft>
                <a:spcPts val="0"/>
              </a:spcAft>
              <a:buClr>
                <a:srgbClr val="858585"/>
              </a:buClr>
              <a:buSzPts val="1800"/>
              <a:buAutoNum type="arabicPeriod"/>
            </a:pPr>
            <a:r>
              <a:rPr lang="en" sz="1800">
                <a:solidFill>
                  <a:srgbClr val="858585"/>
                </a:solidFill>
              </a:rPr>
              <a:t>Apply one-hot encoding</a:t>
            </a:r>
            <a:endParaRPr sz="1800">
              <a:solidFill>
                <a:srgbClr val="858585"/>
              </a:solidFill>
            </a:endParaRPr>
          </a:p>
          <a:p>
            <a:pPr indent="-342900" lvl="1" marL="914400" rtl="0" algn="l">
              <a:lnSpc>
                <a:spcPct val="150000"/>
              </a:lnSpc>
              <a:spcBef>
                <a:spcPts val="0"/>
              </a:spcBef>
              <a:spcAft>
                <a:spcPts val="0"/>
              </a:spcAft>
              <a:buClr>
                <a:srgbClr val="858585"/>
              </a:buClr>
              <a:buSzPts val="1800"/>
              <a:buAutoNum type="alphaLcPeriod"/>
            </a:pPr>
            <a:r>
              <a:rPr lang="en" sz="1800">
                <a:solidFill>
                  <a:srgbClr val="858585"/>
                </a:solidFill>
              </a:rPr>
              <a:t>User case: prefer no central AC </a:t>
            </a:r>
            <a:endParaRPr sz="1800">
              <a:solidFill>
                <a:srgbClr val="858585"/>
              </a:solidFill>
            </a:endParaRPr>
          </a:p>
        </p:txBody>
      </p:sp>
      <p:pic>
        <p:nvPicPr>
          <p:cNvPr id="254" name="Google Shape;254;p34"/>
          <p:cNvPicPr preferRelativeResize="0"/>
          <p:nvPr/>
        </p:nvPicPr>
        <p:blipFill>
          <a:blip r:embed="rId4">
            <a:alphaModFix/>
          </a:blip>
          <a:stretch>
            <a:fillRect/>
          </a:stretch>
        </p:blipFill>
        <p:spPr>
          <a:xfrm>
            <a:off x="4805652" y="3938050"/>
            <a:ext cx="1273150" cy="1037774"/>
          </a:xfrm>
          <a:prstGeom prst="rect">
            <a:avLst/>
          </a:prstGeom>
          <a:noFill/>
          <a:ln>
            <a:noFill/>
          </a:ln>
        </p:spPr>
      </p:pic>
      <p:pic>
        <p:nvPicPr>
          <p:cNvPr id="255" name="Google Shape;255;p34"/>
          <p:cNvPicPr preferRelativeResize="0"/>
          <p:nvPr/>
        </p:nvPicPr>
        <p:blipFill>
          <a:blip r:embed="rId5">
            <a:alphaModFix/>
          </a:blip>
          <a:stretch>
            <a:fillRect/>
          </a:stretch>
        </p:blipFill>
        <p:spPr>
          <a:xfrm>
            <a:off x="2761574" y="3938050"/>
            <a:ext cx="1702350" cy="716406"/>
          </a:xfrm>
          <a:prstGeom prst="rect">
            <a:avLst/>
          </a:prstGeom>
          <a:noFill/>
          <a:ln>
            <a:noFill/>
          </a:ln>
        </p:spPr>
      </p:pic>
      <p:pic>
        <p:nvPicPr>
          <p:cNvPr id="256" name="Google Shape;256;p34"/>
          <p:cNvPicPr preferRelativeResize="0"/>
          <p:nvPr/>
        </p:nvPicPr>
        <p:blipFill rotWithShape="1">
          <a:blip r:embed="rId6">
            <a:alphaModFix/>
          </a:blip>
          <a:srcRect b="9237" l="10308" r="11481" t="8430"/>
          <a:stretch/>
        </p:blipFill>
        <p:spPr>
          <a:xfrm>
            <a:off x="1265789" y="3938050"/>
            <a:ext cx="985887" cy="1037775"/>
          </a:xfrm>
          <a:prstGeom prst="rect">
            <a:avLst/>
          </a:prstGeom>
          <a:noFill/>
          <a:ln>
            <a:noFill/>
          </a:ln>
        </p:spPr>
      </p:pic>
      <p:pic>
        <p:nvPicPr>
          <p:cNvPr id="257" name="Google Shape;257;p34"/>
          <p:cNvPicPr preferRelativeResize="0"/>
          <p:nvPr/>
        </p:nvPicPr>
        <p:blipFill rotWithShape="1">
          <a:blip r:embed="rId7">
            <a:alphaModFix/>
          </a:blip>
          <a:srcRect b="0" l="16356" r="12311" t="0"/>
          <a:stretch/>
        </p:blipFill>
        <p:spPr>
          <a:xfrm>
            <a:off x="6596250" y="3863793"/>
            <a:ext cx="985874" cy="11862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3" name="Google Shape;263;p35"/>
          <p:cNvSpPr txBox="1"/>
          <p:nvPr>
            <p:ph type="title"/>
          </p:nvPr>
        </p:nvSpPr>
        <p:spPr>
          <a:xfrm>
            <a:off x="235275" y="40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Model</a:t>
            </a:r>
            <a:endParaRPr/>
          </a:p>
        </p:txBody>
      </p:sp>
      <p:sp>
        <p:nvSpPr>
          <p:cNvPr id="264" name="Google Shape;264;p35"/>
          <p:cNvSpPr txBox="1"/>
          <p:nvPr>
            <p:ph idx="1" type="body"/>
          </p:nvPr>
        </p:nvSpPr>
        <p:spPr>
          <a:xfrm>
            <a:off x="311700" y="1076275"/>
            <a:ext cx="8520600" cy="351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Data Preprocessing</a:t>
            </a:r>
            <a:endParaRPr sz="2000"/>
          </a:p>
          <a:p>
            <a:pPr indent="-355600" lvl="1" marL="914400" rtl="0" algn="l">
              <a:spcBef>
                <a:spcPts val="0"/>
              </a:spcBef>
              <a:spcAft>
                <a:spcPts val="0"/>
              </a:spcAft>
              <a:buSzPts val="2000"/>
              <a:buChar char="○"/>
            </a:pPr>
            <a:r>
              <a:rPr lang="en" sz="2000"/>
              <a:t>Normalization of Features</a:t>
            </a:r>
            <a:endParaRPr sz="2000"/>
          </a:p>
          <a:p>
            <a:pPr indent="-355600" lvl="0" marL="457200" rtl="0" algn="l">
              <a:spcBef>
                <a:spcPts val="0"/>
              </a:spcBef>
              <a:spcAft>
                <a:spcPts val="0"/>
              </a:spcAft>
              <a:buSzPts val="2000"/>
              <a:buChar char="●"/>
            </a:pPr>
            <a:r>
              <a:rPr lang="en" sz="2000"/>
              <a:t>Model</a:t>
            </a:r>
            <a:endParaRPr sz="2000"/>
          </a:p>
          <a:p>
            <a:pPr indent="-355600" lvl="1" marL="914400" rtl="0" algn="l">
              <a:spcBef>
                <a:spcPts val="0"/>
              </a:spcBef>
              <a:spcAft>
                <a:spcPts val="0"/>
              </a:spcAft>
              <a:buSzPts val="2000"/>
              <a:buChar char="○"/>
            </a:pPr>
            <a:r>
              <a:rPr lang="en" sz="2000"/>
              <a:t>Content-Based Filtering</a:t>
            </a:r>
            <a:endParaRPr sz="2000"/>
          </a:p>
          <a:p>
            <a:pPr indent="-355600" lvl="1" marL="914400" rtl="0" algn="l">
              <a:spcBef>
                <a:spcPts val="0"/>
              </a:spcBef>
              <a:spcAft>
                <a:spcPts val="0"/>
              </a:spcAft>
              <a:buSzPts val="2000"/>
              <a:buChar char="○"/>
            </a:pPr>
            <a:r>
              <a:rPr lang="en" sz="2000"/>
              <a:t>Similarity Metric - Cosine Similarity</a:t>
            </a:r>
            <a:endParaRPr sz="2000"/>
          </a:p>
        </p:txBody>
      </p:sp>
      <p:pic>
        <p:nvPicPr>
          <p:cNvPr id="265" name="Google Shape;265;p35"/>
          <p:cNvPicPr preferRelativeResize="0"/>
          <p:nvPr/>
        </p:nvPicPr>
        <p:blipFill>
          <a:blip r:embed="rId4">
            <a:alphaModFix/>
          </a:blip>
          <a:stretch>
            <a:fillRect/>
          </a:stretch>
        </p:blipFill>
        <p:spPr>
          <a:xfrm>
            <a:off x="1288775" y="3117675"/>
            <a:ext cx="6413600" cy="175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Use Case Validation: What homes are similar to 56683068?</a:t>
            </a:r>
            <a:endParaRPr sz="2400"/>
          </a:p>
        </p:txBody>
      </p:sp>
      <p:pic>
        <p:nvPicPr>
          <p:cNvPr id="271" name="Google Shape;271;p36"/>
          <p:cNvPicPr preferRelativeResize="0"/>
          <p:nvPr/>
        </p:nvPicPr>
        <p:blipFill>
          <a:blip r:embed="rId3">
            <a:alphaModFix/>
          </a:blip>
          <a:stretch>
            <a:fillRect/>
          </a:stretch>
        </p:blipFill>
        <p:spPr>
          <a:xfrm>
            <a:off x="149475" y="2623025"/>
            <a:ext cx="2553037" cy="1783774"/>
          </a:xfrm>
          <a:prstGeom prst="rect">
            <a:avLst/>
          </a:prstGeom>
          <a:noFill/>
          <a:ln>
            <a:noFill/>
          </a:ln>
        </p:spPr>
      </p:pic>
      <p:pic>
        <p:nvPicPr>
          <p:cNvPr id="272" name="Google Shape;272;p36"/>
          <p:cNvPicPr preferRelativeResize="0"/>
          <p:nvPr/>
        </p:nvPicPr>
        <p:blipFill>
          <a:blip r:embed="rId4">
            <a:alphaModFix/>
          </a:blip>
          <a:stretch>
            <a:fillRect/>
          </a:stretch>
        </p:blipFill>
        <p:spPr>
          <a:xfrm>
            <a:off x="6055065" y="2676900"/>
            <a:ext cx="2626435" cy="1835050"/>
          </a:xfrm>
          <a:prstGeom prst="rect">
            <a:avLst/>
          </a:prstGeom>
          <a:noFill/>
          <a:ln>
            <a:noFill/>
          </a:ln>
        </p:spPr>
      </p:pic>
      <p:pic>
        <p:nvPicPr>
          <p:cNvPr id="273" name="Google Shape;273;p36"/>
          <p:cNvPicPr preferRelativeResize="0"/>
          <p:nvPr/>
        </p:nvPicPr>
        <p:blipFill>
          <a:blip r:embed="rId5">
            <a:alphaModFix/>
          </a:blip>
          <a:stretch>
            <a:fillRect/>
          </a:stretch>
        </p:blipFill>
        <p:spPr>
          <a:xfrm>
            <a:off x="3037433" y="2571750"/>
            <a:ext cx="2378365" cy="1783774"/>
          </a:xfrm>
          <a:prstGeom prst="rect">
            <a:avLst/>
          </a:prstGeom>
          <a:noFill/>
          <a:ln>
            <a:noFill/>
          </a:ln>
        </p:spPr>
      </p:pic>
      <p:sp>
        <p:nvSpPr>
          <p:cNvPr id="274" name="Google Shape;274;p36"/>
          <p:cNvSpPr txBox="1"/>
          <p:nvPr/>
        </p:nvSpPr>
        <p:spPr>
          <a:xfrm>
            <a:off x="311700" y="4419475"/>
            <a:ext cx="24270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144 Orvis Rd (1954) - 1486 sqft</a:t>
            </a:r>
            <a:endParaRPr b="1" sz="1200"/>
          </a:p>
          <a:p>
            <a:pPr indent="0" lvl="0" marL="0" rtl="0" algn="l">
              <a:spcBef>
                <a:spcPts val="0"/>
              </a:spcBef>
              <a:spcAft>
                <a:spcPts val="0"/>
              </a:spcAft>
              <a:buNone/>
            </a:pPr>
            <a:r>
              <a:rPr lang="en" sz="1200"/>
              <a:t>145525704</a:t>
            </a:r>
            <a:endParaRPr sz="1200"/>
          </a:p>
          <a:p>
            <a:pPr indent="0" lvl="0" marL="0" rtl="0" algn="l">
              <a:spcBef>
                <a:spcPts val="0"/>
              </a:spcBef>
              <a:spcAft>
                <a:spcPts val="0"/>
              </a:spcAft>
              <a:buNone/>
            </a:pPr>
            <a:r>
              <a:rPr lang="en" sz="1200"/>
              <a:t>56683877</a:t>
            </a:r>
            <a:endParaRPr sz="1200"/>
          </a:p>
        </p:txBody>
      </p:sp>
      <p:sp>
        <p:nvSpPr>
          <p:cNvPr id="275" name="Google Shape;275;p36"/>
          <p:cNvSpPr txBox="1"/>
          <p:nvPr/>
        </p:nvSpPr>
        <p:spPr>
          <a:xfrm>
            <a:off x="6202875" y="4473350"/>
            <a:ext cx="24270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134 Orvis Rd (1950) - 1080 sqft</a:t>
            </a:r>
            <a:endParaRPr b="1" sz="1200"/>
          </a:p>
          <a:p>
            <a:pPr indent="0" lvl="0" marL="0" rtl="0" algn="l">
              <a:spcBef>
                <a:spcPts val="0"/>
              </a:spcBef>
              <a:spcAft>
                <a:spcPts val="0"/>
              </a:spcAft>
              <a:buClr>
                <a:schemeClr val="dk1"/>
              </a:buClr>
              <a:buSzPts val="1100"/>
              <a:buFont typeface="Arial"/>
              <a:buNone/>
            </a:pPr>
            <a:r>
              <a:rPr lang="en" sz="1200">
                <a:solidFill>
                  <a:schemeClr val="dk1"/>
                </a:solidFill>
              </a:rPr>
              <a:t>56683070</a:t>
            </a:r>
            <a:endParaRPr sz="1200"/>
          </a:p>
        </p:txBody>
      </p:sp>
      <p:sp>
        <p:nvSpPr>
          <p:cNvPr id="276" name="Google Shape;276;p36"/>
          <p:cNvSpPr txBox="1"/>
          <p:nvPr/>
        </p:nvSpPr>
        <p:spPr>
          <a:xfrm>
            <a:off x="3037425" y="4406800"/>
            <a:ext cx="29724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34 Grand View Ave (1960) - 1638 sqft</a:t>
            </a:r>
            <a:endParaRPr sz="1200"/>
          </a:p>
          <a:p>
            <a:pPr indent="0" lvl="0" marL="0" rtl="0" algn="l">
              <a:spcBef>
                <a:spcPts val="0"/>
              </a:spcBef>
              <a:spcAft>
                <a:spcPts val="0"/>
              </a:spcAft>
              <a:buClr>
                <a:schemeClr val="dk1"/>
              </a:buClr>
              <a:buSzPts val="1100"/>
              <a:buFont typeface="Arial"/>
              <a:buNone/>
            </a:pPr>
            <a:r>
              <a:rPr lang="en" sz="1200">
                <a:solidFill>
                  <a:schemeClr val="dk1"/>
                </a:solidFill>
              </a:rPr>
              <a:t>56683877</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137981366</a:t>
            </a:r>
            <a:endParaRPr sz="1200"/>
          </a:p>
          <a:p>
            <a:pPr indent="0" lvl="0" marL="0" rtl="0" algn="l">
              <a:spcBef>
                <a:spcPts val="0"/>
              </a:spcBef>
              <a:spcAft>
                <a:spcPts val="0"/>
              </a:spcAft>
              <a:buNone/>
            </a:pPr>
            <a:r>
              <a:t/>
            </a:r>
            <a:endParaRPr/>
          </a:p>
        </p:txBody>
      </p:sp>
      <p:pic>
        <p:nvPicPr>
          <p:cNvPr id="277" name="Google Shape;277;p36"/>
          <p:cNvPicPr preferRelativeResize="0"/>
          <p:nvPr/>
        </p:nvPicPr>
        <p:blipFill rotWithShape="1">
          <a:blip r:embed="rId6">
            <a:alphaModFix/>
          </a:blip>
          <a:srcRect b="18883" l="0" r="0" t="0"/>
          <a:stretch/>
        </p:blipFill>
        <p:spPr>
          <a:xfrm>
            <a:off x="271125" y="1147725"/>
            <a:ext cx="4970149" cy="1091250"/>
          </a:xfrm>
          <a:prstGeom prst="rect">
            <a:avLst/>
          </a:prstGeom>
          <a:noFill/>
          <a:ln>
            <a:noFill/>
          </a:ln>
        </p:spPr>
      </p:pic>
      <p:pic>
        <p:nvPicPr>
          <p:cNvPr id="278" name="Google Shape;278;p36"/>
          <p:cNvPicPr preferRelativeResize="0"/>
          <p:nvPr/>
        </p:nvPicPr>
        <p:blipFill>
          <a:blip r:embed="rId7">
            <a:alphaModFix/>
          </a:blip>
          <a:stretch>
            <a:fillRect/>
          </a:stretch>
        </p:blipFill>
        <p:spPr>
          <a:xfrm>
            <a:off x="6055075" y="912575"/>
            <a:ext cx="1729161" cy="1659176"/>
          </a:xfrm>
          <a:prstGeom prst="rect">
            <a:avLst/>
          </a:prstGeom>
          <a:noFill/>
          <a:ln>
            <a:noFill/>
          </a:ln>
        </p:spPr>
      </p:pic>
      <p:sp>
        <p:nvSpPr>
          <p:cNvPr id="279" name="Google Shape;279;p36"/>
          <p:cNvSpPr/>
          <p:nvPr/>
        </p:nvSpPr>
        <p:spPr>
          <a:xfrm>
            <a:off x="747800" y="1312675"/>
            <a:ext cx="828900" cy="37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747800" y="1686475"/>
            <a:ext cx="828900" cy="341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747800" y="2060275"/>
            <a:ext cx="828900" cy="2082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7" name="Google Shape;287;p37"/>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88" name="Google Shape;288;p37"/>
          <p:cNvSpPr txBox="1"/>
          <p:nvPr>
            <p:ph idx="1" type="body"/>
          </p:nvPr>
        </p:nvSpPr>
        <p:spPr>
          <a:xfrm>
            <a:off x="311700" y="1491750"/>
            <a:ext cx="8520600" cy="294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Improve the baseline model with information in text and images</a:t>
            </a:r>
            <a:endParaRPr sz="2000"/>
          </a:p>
          <a:p>
            <a:pPr indent="-355600" lvl="0" marL="457200" rtl="0" algn="l">
              <a:spcBef>
                <a:spcPts val="0"/>
              </a:spcBef>
              <a:spcAft>
                <a:spcPts val="0"/>
              </a:spcAft>
              <a:buSzPts val="2000"/>
              <a:buChar char="●"/>
            </a:pPr>
            <a:r>
              <a:rPr lang="en" sz="2000"/>
              <a:t>Explore user data from REX website</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Use user data to improve and validate our recommendation model</a:t>
            </a:r>
            <a:endParaRPr sz="2000"/>
          </a:p>
          <a:p>
            <a:pPr indent="-355600" lvl="0" marL="457200" rtl="0" algn="l">
              <a:spcBef>
                <a:spcPts val="0"/>
              </a:spcBef>
              <a:spcAft>
                <a:spcPts val="0"/>
              </a:spcAft>
              <a:buSzPts val="2000"/>
              <a:buChar char="●"/>
            </a:pPr>
            <a:r>
              <a:rPr lang="en" sz="2000"/>
              <a:t>Potential user testing using AWS Mechanical Turk (suggested by Andy)</a:t>
            </a:r>
            <a:endParaRPr sz="2000"/>
          </a:p>
          <a:p>
            <a:pPr indent="-355600" lvl="0" marL="457200" rtl="0" algn="l">
              <a:spcBef>
                <a:spcPts val="0"/>
              </a:spcBef>
              <a:spcAft>
                <a:spcPts val="0"/>
              </a:spcAft>
              <a:buSzPts val="2000"/>
              <a:buChar char="●"/>
            </a:pPr>
            <a:r>
              <a:rPr lang="en" sz="2000"/>
              <a:t>Integrate our model into REX’s current system</a:t>
            </a:r>
            <a:endParaRPr sz="2000"/>
          </a:p>
        </p:txBody>
      </p:sp>
      <p:pic>
        <p:nvPicPr>
          <p:cNvPr id="289" name="Google Shape;289;p37"/>
          <p:cNvPicPr preferRelativeResize="0"/>
          <p:nvPr/>
        </p:nvPicPr>
        <p:blipFill>
          <a:blip r:embed="rId4">
            <a:alphaModFix/>
          </a:blip>
          <a:stretch>
            <a:fillRect/>
          </a:stretch>
        </p:blipFill>
        <p:spPr>
          <a:xfrm>
            <a:off x="867450" y="2356812"/>
            <a:ext cx="2513075" cy="991075"/>
          </a:xfrm>
          <a:prstGeom prst="rect">
            <a:avLst/>
          </a:prstGeom>
          <a:noFill/>
          <a:ln>
            <a:noFill/>
          </a:ln>
        </p:spPr>
      </p:pic>
      <p:pic>
        <p:nvPicPr>
          <p:cNvPr id="290" name="Google Shape;290;p37"/>
          <p:cNvPicPr preferRelativeResize="0"/>
          <p:nvPr/>
        </p:nvPicPr>
        <p:blipFill>
          <a:blip r:embed="rId5">
            <a:alphaModFix/>
          </a:blip>
          <a:stretch>
            <a:fillRect/>
          </a:stretch>
        </p:blipFill>
        <p:spPr>
          <a:xfrm>
            <a:off x="3784550" y="2218225"/>
            <a:ext cx="1518739" cy="112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 name="Google Shape;96;p20"/>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97" name="Google Shape;97;p20"/>
          <p:cNvSpPr txBox="1"/>
          <p:nvPr/>
        </p:nvSpPr>
        <p:spPr>
          <a:xfrm>
            <a:off x="444850" y="1744750"/>
            <a:ext cx="8418000" cy="86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24"/>
              </a:spcBef>
              <a:spcAft>
                <a:spcPts val="0"/>
              </a:spcAft>
              <a:buNone/>
            </a:pPr>
            <a:r>
              <a:rPr b="1" lang="en" sz="2100">
                <a:solidFill>
                  <a:srgbClr val="858585"/>
                </a:solidFill>
                <a:latin typeface="Roboto"/>
                <a:ea typeface="Roboto"/>
                <a:cs typeface="Roboto"/>
                <a:sym typeface="Roboto"/>
              </a:rPr>
              <a:t>Goal: </a:t>
            </a:r>
            <a:r>
              <a:rPr b="1" lang="en" sz="1700">
                <a:solidFill>
                  <a:srgbClr val="858585"/>
                </a:solidFill>
                <a:latin typeface="Roboto"/>
                <a:ea typeface="Roboto"/>
                <a:cs typeface="Roboto"/>
                <a:sym typeface="Roboto"/>
              </a:rPr>
              <a:t>Develop an </a:t>
            </a:r>
            <a:r>
              <a:rPr b="1" lang="en" sz="1700">
                <a:solidFill>
                  <a:srgbClr val="FF9900"/>
                </a:solidFill>
                <a:latin typeface="Roboto"/>
                <a:ea typeface="Roboto"/>
                <a:cs typeface="Roboto"/>
                <a:sym typeface="Roboto"/>
              </a:rPr>
              <a:t>application</a:t>
            </a:r>
            <a:r>
              <a:rPr b="1" lang="en" sz="1700">
                <a:latin typeface="Roboto"/>
                <a:ea typeface="Roboto"/>
                <a:cs typeface="Roboto"/>
                <a:sym typeface="Roboto"/>
              </a:rPr>
              <a:t> </a:t>
            </a:r>
            <a:r>
              <a:rPr b="1" lang="en" sz="1700">
                <a:solidFill>
                  <a:srgbClr val="858585"/>
                </a:solidFill>
                <a:latin typeface="Roboto"/>
                <a:ea typeface="Roboto"/>
                <a:cs typeface="Roboto"/>
                <a:sym typeface="Roboto"/>
              </a:rPr>
              <a:t>that serves</a:t>
            </a:r>
            <a:r>
              <a:rPr b="1" lang="en" sz="1700">
                <a:latin typeface="Roboto"/>
                <a:ea typeface="Roboto"/>
                <a:cs typeface="Roboto"/>
                <a:sym typeface="Roboto"/>
              </a:rPr>
              <a:t> </a:t>
            </a:r>
            <a:r>
              <a:rPr b="1" lang="en" sz="1700">
                <a:solidFill>
                  <a:srgbClr val="FF9900"/>
                </a:solidFill>
                <a:latin typeface="Roboto"/>
                <a:ea typeface="Roboto"/>
                <a:cs typeface="Roboto"/>
                <a:sym typeface="Roboto"/>
              </a:rPr>
              <a:t>open minded house-hunters</a:t>
            </a:r>
            <a:r>
              <a:rPr b="1" lang="en" sz="1700">
                <a:latin typeface="Roboto"/>
                <a:ea typeface="Roboto"/>
                <a:cs typeface="Roboto"/>
                <a:sym typeface="Roboto"/>
              </a:rPr>
              <a:t> </a:t>
            </a:r>
            <a:r>
              <a:rPr b="1" lang="en" sz="1700">
                <a:solidFill>
                  <a:srgbClr val="858585"/>
                </a:solidFill>
                <a:latin typeface="Roboto"/>
                <a:ea typeface="Roboto"/>
                <a:cs typeface="Roboto"/>
                <a:sym typeface="Roboto"/>
              </a:rPr>
              <a:t>with </a:t>
            </a:r>
            <a:r>
              <a:rPr b="1" lang="en" sz="1700">
                <a:solidFill>
                  <a:srgbClr val="FF9900"/>
                </a:solidFill>
                <a:latin typeface="Roboto"/>
                <a:ea typeface="Roboto"/>
                <a:cs typeface="Roboto"/>
                <a:sym typeface="Roboto"/>
              </a:rPr>
              <a:t>personalized matches</a:t>
            </a:r>
            <a:r>
              <a:rPr b="1" lang="en" sz="1700">
                <a:latin typeface="Roboto"/>
                <a:ea typeface="Roboto"/>
                <a:cs typeface="Roboto"/>
                <a:sym typeface="Roboto"/>
              </a:rPr>
              <a:t> </a:t>
            </a:r>
            <a:r>
              <a:rPr b="1" lang="en" sz="1700">
                <a:solidFill>
                  <a:srgbClr val="858585"/>
                </a:solidFill>
                <a:latin typeface="Roboto"/>
                <a:ea typeface="Roboto"/>
                <a:cs typeface="Roboto"/>
                <a:sym typeface="Roboto"/>
              </a:rPr>
              <a:t>for discovering their perfect</a:t>
            </a:r>
            <a:r>
              <a:rPr b="1" lang="en" sz="1700">
                <a:latin typeface="Roboto"/>
                <a:ea typeface="Roboto"/>
                <a:cs typeface="Roboto"/>
                <a:sym typeface="Roboto"/>
              </a:rPr>
              <a:t> </a:t>
            </a:r>
            <a:r>
              <a:rPr b="1" lang="en" sz="1700">
                <a:solidFill>
                  <a:srgbClr val="FF9900"/>
                </a:solidFill>
                <a:latin typeface="Roboto"/>
                <a:ea typeface="Roboto"/>
                <a:cs typeface="Roboto"/>
                <a:sym typeface="Roboto"/>
              </a:rPr>
              <a:t>home</a:t>
            </a:r>
            <a:endParaRPr b="1" sz="1700">
              <a:solidFill>
                <a:srgbClr val="FF9900"/>
              </a:solidFill>
              <a:latin typeface="Roboto"/>
              <a:ea typeface="Roboto"/>
              <a:cs typeface="Roboto"/>
              <a:sym typeface="Roboto"/>
            </a:endParaRPr>
          </a:p>
        </p:txBody>
      </p:sp>
      <p:pic>
        <p:nvPicPr>
          <p:cNvPr id="98" name="Google Shape;98;p20"/>
          <p:cNvPicPr preferRelativeResize="0"/>
          <p:nvPr/>
        </p:nvPicPr>
        <p:blipFill>
          <a:blip r:embed="rId4">
            <a:alphaModFix/>
          </a:blip>
          <a:stretch>
            <a:fillRect/>
          </a:stretch>
        </p:blipFill>
        <p:spPr>
          <a:xfrm>
            <a:off x="3058812" y="2815500"/>
            <a:ext cx="3026376" cy="2255001"/>
          </a:xfrm>
          <a:prstGeom prst="rect">
            <a:avLst/>
          </a:prstGeom>
          <a:noFill/>
          <a:ln>
            <a:noFill/>
          </a:ln>
        </p:spPr>
      </p:pic>
      <p:sp>
        <p:nvSpPr>
          <p:cNvPr id="99" name="Google Shape;99;p20"/>
          <p:cNvSpPr txBox="1"/>
          <p:nvPr>
            <p:ph idx="1" type="body"/>
          </p:nvPr>
        </p:nvSpPr>
        <p:spPr>
          <a:xfrm>
            <a:off x="246600" y="1395350"/>
            <a:ext cx="8520600" cy="12150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sz="1600">
                <a:solidFill>
                  <a:srgbClr val="B7B7B7"/>
                </a:solidFill>
              </a:rPr>
              <a:t>REX wants to improve users’ experience in buying and homes.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6" name="Google Shape;296;p38"/>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297" name="Google Shape;297;p38"/>
          <p:cNvSpPr/>
          <p:nvPr/>
        </p:nvSpPr>
        <p:spPr>
          <a:xfrm>
            <a:off x="2164963"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3256823"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58585"/>
              </a:solidFill>
            </a:endParaRPr>
          </a:p>
        </p:txBody>
      </p:sp>
      <p:sp>
        <p:nvSpPr>
          <p:cNvPr id="299" name="Google Shape;299;p38"/>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M2: advanced model</a:t>
            </a:r>
            <a:endParaRPr b="1" sz="1000">
              <a:solidFill>
                <a:srgbClr val="858585"/>
              </a:solidFill>
              <a:latin typeface="Roboto"/>
              <a:ea typeface="Roboto"/>
              <a:cs typeface="Roboto"/>
              <a:sym typeface="Roboto"/>
            </a:endParaRPr>
          </a:p>
        </p:txBody>
      </p:sp>
      <p:sp>
        <p:nvSpPr>
          <p:cNvPr id="300" name="Google Shape;300;p38"/>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165100" lvl="0" marL="11430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Develop a</a:t>
            </a:r>
            <a:r>
              <a:rPr lang="en" sz="800">
                <a:solidFill>
                  <a:schemeClr val="accent1"/>
                </a:solidFill>
                <a:latin typeface="Roboto"/>
                <a:ea typeface="Roboto"/>
                <a:cs typeface="Roboto"/>
                <a:sym typeface="Roboto"/>
              </a:rPr>
              <a:t> </a:t>
            </a:r>
            <a:r>
              <a:rPr b="1" lang="en" sz="800">
                <a:solidFill>
                  <a:schemeClr val="accent1"/>
                </a:solidFill>
                <a:latin typeface="Roboto"/>
                <a:ea typeface="Roboto"/>
                <a:cs typeface="Roboto"/>
                <a:sym typeface="Roboto"/>
              </a:rPr>
              <a:t>CF model</a:t>
            </a:r>
            <a:r>
              <a:rPr lang="en" sz="800">
                <a:solidFill>
                  <a:srgbClr val="858585"/>
                </a:solidFill>
                <a:latin typeface="Roboto"/>
                <a:ea typeface="Roboto"/>
                <a:cs typeface="Roboto"/>
                <a:sym typeface="Roboto"/>
              </a:rPr>
              <a:t> that can recommend housing using </a:t>
            </a:r>
            <a:r>
              <a:rPr b="1" lang="en" sz="800">
                <a:solidFill>
                  <a:schemeClr val="accent1"/>
                </a:solidFill>
                <a:latin typeface="Roboto"/>
                <a:ea typeface="Roboto"/>
                <a:cs typeface="Roboto"/>
                <a:sym typeface="Roboto"/>
              </a:rPr>
              <a:t>features </a:t>
            </a:r>
            <a:r>
              <a:rPr lang="en" sz="800">
                <a:solidFill>
                  <a:srgbClr val="858585"/>
                </a:solidFill>
                <a:latin typeface="Roboto"/>
                <a:ea typeface="Roboto"/>
                <a:cs typeface="Roboto"/>
                <a:sym typeface="Roboto"/>
              </a:rPr>
              <a:t>that can be extracted from </a:t>
            </a:r>
            <a:r>
              <a:rPr b="1" lang="en" sz="800">
                <a:solidFill>
                  <a:schemeClr val="accent1"/>
                </a:solidFill>
                <a:latin typeface="Roboto"/>
                <a:ea typeface="Roboto"/>
                <a:cs typeface="Roboto"/>
                <a:sym typeface="Roboto"/>
              </a:rPr>
              <a:t>REX’s current models</a:t>
            </a:r>
            <a:r>
              <a:rPr lang="en" sz="800">
                <a:solidFill>
                  <a:srgbClr val="858585"/>
                </a:solidFill>
                <a:latin typeface="Roboto"/>
                <a:ea typeface="Roboto"/>
                <a:cs typeface="Roboto"/>
                <a:sym typeface="Roboto"/>
              </a:rPr>
              <a:t>.</a:t>
            </a:r>
            <a:endParaRPr sz="800">
              <a:solidFill>
                <a:srgbClr val="858585"/>
              </a:solidFill>
              <a:latin typeface="Roboto"/>
              <a:ea typeface="Roboto"/>
              <a:cs typeface="Roboto"/>
              <a:sym typeface="Roboto"/>
            </a:endParaRPr>
          </a:p>
          <a:p>
            <a:pPr indent="-165100" lvl="0" marL="114300" rtl="0" algn="l">
              <a:lnSpc>
                <a:spcPct val="115000"/>
              </a:lnSpc>
              <a:spcBef>
                <a:spcPts val="0"/>
              </a:spcBef>
              <a:spcAft>
                <a:spcPts val="0"/>
              </a:spcAft>
              <a:buClr>
                <a:srgbClr val="858585"/>
              </a:buClr>
              <a:buSzPts val="800"/>
              <a:buFont typeface="Roboto"/>
              <a:buChar char="●"/>
            </a:pPr>
            <a:r>
              <a:rPr b="1" lang="en" sz="800">
                <a:solidFill>
                  <a:schemeClr val="accent1"/>
                </a:solidFill>
                <a:latin typeface="Roboto"/>
                <a:ea typeface="Roboto"/>
                <a:cs typeface="Roboto"/>
                <a:sym typeface="Roboto"/>
              </a:rPr>
              <a:t>Update</a:t>
            </a:r>
            <a:r>
              <a:rPr lang="en" sz="800">
                <a:solidFill>
                  <a:srgbClr val="858585"/>
                </a:solidFill>
                <a:latin typeface="Roboto"/>
                <a:ea typeface="Roboto"/>
                <a:cs typeface="Roboto"/>
                <a:sym typeface="Roboto"/>
              </a:rPr>
              <a:t> the model </a:t>
            </a:r>
            <a:r>
              <a:rPr b="1" lang="en" sz="800">
                <a:solidFill>
                  <a:schemeClr val="accent1"/>
                </a:solidFill>
                <a:latin typeface="Roboto"/>
                <a:ea typeface="Roboto"/>
                <a:cs typeface="Roboto"/>
                <a:sym typeface="Roboto"/>
              </a:rPr>
              <a:t>using feedback</a:t>
            </a:r>
            <a:r>
              <a:rPr lang="en" sz="800">
                <a:solidFill>
                  <a:srgbClr val="858585"/>
                </a:solidFill>
                <a:latin typeface="Roboto"/>
                <a:ea typeface="Roboto"/>
                <a:cs typeface="Roboto"/>
                <a:sym typeface="Roboto"/>
              </a:rPr>
              <a:t> from the customer.</a:t>
            </a:r>
            <a:endParaRPr sz="800">
              <a:solidFill>
                <a:srgbClr val="858585"/>
              </a:solidFill>
              <a:latin typeface="Roboto"/>
              <a:ea typeface="Roboto"/>
              <a:cs typeface="Roboto"/>
              <a:sym typeface="Roboto"/>
            </a:endParaRPr>
          </a:p>
        </p:txBody>
      </p:sp>
      <p:sp>
        <p:nvSpPr>
          <p:cNvPr id="301" name="Google Shape;301;p38"/>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M3: build our model</a:t>
            </a:r>
            <a:endParaRPr b="1" sz="1000">
              <a:solidFill>
                <a:srgbClr val="858585"/>
              </a:solidFill>
              <a:latin typeface="Roboto"/>
              <a:ea typeface="Roboto"/>
              <a:cs typeface="Roboto"/>
              <a:sym typeface="Roboto"/>
            </a:endParaRPr>
          </a:p>
        </p:txBody>
      </p:sp>
      <p:sp>
        <p:nvSpPr>
          <p:cNvPr id="303" name="Google Shape;303;p38"/>
          <p:cNvSpPr txBox="1"/>
          <p:nvPr/>
        </p:nvSpPr>
        <p:spPr>
          <a:xfrm>
            <a:off x="4781400" y="3117725"/>
            <a:ext cx="1709100" cy="1350900"/>
          </a:xfrm>
          <a:prstGeom prst="rect">
            <a:avLst/>
          </a:prstGeom>
          <a:noFill/>
          <a:ln>
            <a:noFill/>
          </a:ln>
        </p:spPr>
        <p:txBody>
          <a:bodyPr anchorCtr="0" anchor="t" bIns="91425" lIns="91425" spcFirstLastPara="1" rIns="91425" wrap="square" tIns="91425">
            <a:noAutofit/>
          </a:bodyPr>
          <a:lstStyle/>
          <a:p>
            <a:pPr indent="-165100" lvl="0" marL="114300" marR="0" rtl="0" algn="l">
              <a:lnSpc>
                <a:spcPct val="115000"/>
              </a:lnSpc>
              <a:spcBef>
                <a:spcPts val="0"/>
              </a:spcBef>
              <a:spcAft>
                <a:spcPts val="0"/>
              </a:spcAft>
              <a:buClr>
                <a:srgbClr val="858585"/>
              </a:buClr>
              <a:buSzPts val="800"/>
              <a:buFont typeface="Roboto"/>
              <a:buChar char="●"/>
            </a:pPr>
            <a:r>
              <a:rPr b="1" lang="en" sz="800">
                <a:solidFill>
                  <a:schemeClr val="accent1"/>
                </a:solidFill>
                <a:latin typeface="Roboto"/>
                <a:ea typeface="Roboto"/>
                <a:cs typeface="Roboto"/>
                <a:sym typeface="Roboto"/>
              </a:rPr>
              <a:t>Extract</a:t>
            </a:r>
            <a:r>
              <a:rPr lang="en" sz="800">
                <a:solidFill>
                  <a:srgbClr val="858585"/>
                </a:solidFill>
                <a:latin typeface="Roboto"/>
                <a:ea typeface="Roboto"/>
                <a:cs typeface="Roboto"/>
                <a:sym typeface="Roboto"/>
              </a:rPr>
              <a:t> our own </a:t>
            </a:r>
            <a:r>
              <a:rPr b="1" lang="en" sz="800">
                <a:solidFill>
                  <a:schemeClr val="accent1"/>
                </a:solidFill>
                <a:latin typeface="Roboto"/>
                <a:ea typeface="Roboto"/>
                <a:cs typeface="Roboto"/>
                <a:sym typeface="Roboto"/>
              </a:rPr>
              <a:t>features</a:t>
            </a:r>
            <a:r>
              <a:rPr lang="en" sz="800">
                <a:solidFill>
                  <a:srgbClr val="858585"/>
                </a:solidFill>
                <a:latin typeface="Roboto"/>
                <a:ea typeface="Roboto"/>
                <a:cs typeface="Roboto"/>
                <a:sym typeface="Roboto"/>
              </a:rPr>
              <a:t>: image processing and NLP</a:t>
            </a:r>
            <a:endParaRPr sz="800">
              <a:solidFill>
                <a:srgbClr val="858585"/>
              </a:solidFill>
              <a:latin typeface="Roboto"/>
              <a:ea typeface="Roboto"/>
              <a:cs typeface="Roboto"/>
              <a:sym typeface="Roboto"/>
            </a:endParaRPr>
          </a:p>
          <a:p>
            <a:pPr indent="-165100" lvl="0" marL="114300" marR="0" rtl="0" algn="l">
              <a:lnSpc>
                <a:spcPct val="115000"/>
              </a:lnSpc>
              <a:spcBef>
                <a:spcPts val="0"/>
              </a:spcBef>
              <a:spcAft>
                <a:spcPts val="0"/>
              </a:spcAft>
              <a:buClr>
                <a:srgbClr val="858585"/>
              </a:buClr>
              <a:buSzPts val="800"/>
              <a:buFont typeface="Roboto"/>
              <a:buChar char="●"/>
            </a:pPr>
            <a:r>
              <a:rPr b="1" lang="en" sz="800">
                <a:solidFill>
                  <a:schemeClr val="accent1"/>
                </a:solidFill>
                <a:latin typeface="Roboto"/>
                <a:ea typeface="Roboto"/>
                <a:cs typeface="Roboto"/>
                <a:sym typeface="Roboto"/>
              </a:rPr>
              <a:t>Add </a:t>
            </a:r>
            <a:r>
              <a:rPr lang="en" sz="800">
                <a:solidFill>
                  <a:srgbClr val="858585"/>
                </a:solidFill>
                <a:latin typeface="Roboto"/>
                <a:ea typeface="Roboto"/>
                <a:cs typeface="Roboto"/>
                <a:sym typeface="Roboto"/>
              </a:rPr>
              <a:t>in new features to the </a:t>
            </a:r>
            <a:r>
              <a:rPr b="1" lang="en" sz="800">
                <a:solidFill>
                  <a:schemeClr val="accent1"/>
                </a:solidFill>
                <a:latin typeface="Roboto"/>
                <a:ea typeface="Roboto"/>
                <a:cs typeface="Roboto"/>
                <a:sym typeface="Roboto"/>
              </a:rPr>
              <a:t>CF model</a:t>
            </a:r>
            <a:r>
              <a:rPr lang="en" sz="800">
                <a:solidFill>
                  <a:srgbClr val="858585"/>
                </a:solidFill>
                <a:latin typeface="Roboto"/>
                <a:ea typeface="Roboto"/>
                <a:cs typeface="Roboto"/>
                <a:sym typeface="Roboto"/>
              </a:rPr>
              <a:t> from M2 ( hopes an improvement quality)</a:t>
            </a:r>
            <a:endParaRPr sz="800">
              <a:solidFill>
                <a:srgbClr val="858585"/>
              </a:solidFill>
              <a:latin typeface="Roboto"/>
              <a:ea typeface="Roboto"/>
              <a:cs typeface="Roboto"/>
              <a:sym typeface="Roboto"/>
            </a:endParaRPr>
          </a:p>
          <a:p>
            <a:pPr indent="-165100" lvl="0" marL="114300" marR="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[Stretch Goal] If time permit, plan for </a:t>
            </a:r>
            <a:r>
              <a:rPr b="1" lang="en" sz="800">
                <a:solidFill>
                  <a:schemeClr val="accent1"/>
                </a:solidFill>
                <a:latin typeface="Roboto"/>
                <a:ea typeface="Roboto"/>
                <a:cs typeface="Roboto"/>
                <a:sym typeface="Roboto"/>
              </a:rPr>
              <a:t>model deployment with REX</a:t>
            </a:r>
            <a:endParaRPr b="1" sz="800">
              <a:solidFill>
                <a:schemeClr val="accent1"/>
              </a:solidFill>
              <a:latin typeface="Roboto"/>
              <a:ea typeface="Roboto"/>
              <a:cs typeface="Roboto"/>
              <a:sym typeface="Roboto"/>
            </a:endParaRPr>
          </a:p>
        </p:txBody>
      </p:sp>
      <p:sp>
        <p:nvSpPr>
          <p:cNvPr id="304" name="Google Shape;304;p38"/>
          <p:cNvSpPr txBox="1"/>
          <p:nvPr/>
        </p:nvSpPr>
        <p:spPr>
          <a:xfrm>
            <a:off x="5338788" y="1992825"/>
            <a:ext cx="5943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858585"/>
                </a:solidFill>
                <a:latin typeface="Roboto"/>
                <a:ea typeface="Roboto"/>
                <a:cs typeface="Roboto"/>
                <a:sym typeface="Roboto"/>
              </a:rPr>
              <a:t>Week 9</a:t>
            </a:r>
            <a:endParaRPr b="1" sz="800">
              <a:solidFill>
                <a:srgbClr val="858585"/>
              </a:solidFill>
              <a:latin typeface="Roboto"/>
              <a:ea typeface="Roboto"/>
              <a:cs typeface="Roboto"/>
              <a:sym typeface="Roboto"/>
            </a:endParaRPr>
          </a:p>
          <a:p>
            <a:pPr indent="0" lvl="0" marL="0" rtl="0" algn="ctr">
              <a:spcBef>
                <a:spcPts val="0"/>
              </a:spcBef>
              <a:spcAft>
                <a:spcPts val="0"/>
              </a:spcAft>
              <a:buNone/>
            </a:pPr>
            <a:r>
              <a:rPr b="1" lang="en" sz="800">
                <a:solidFill>
                  <a:srgbClr val="858585"/>
                </a:solidFill>
                <a:latin typeface="Roboto"/>
                <a:ea typeface="Roboto"/>
                <a:cs typeface="Roboto"/>
                <a:sym typeface="Roboto"/>
              </a:rPr>
              <a:t>- </a:t>
            </a:r>
            <a:endParaRPr b="1" sz="800">
              <a:solidFill>
                <a:srgbClr val="858585"/>
              </a:solidFill>
              <a:latin typeface="Roboto"/>
              <a:ea typeface="Roboto"/>
              <a:cs typeface="Roboto"/>
              <a:sym typeface="Roboto"/>
            </a:endParaRPr>
          </a:p>
          <a:p>
            <a:pPr indent="0" lvl="0" marL="0" rtl="0" algn="ctr">
              <a:spcBef>
                <a:spcPts val="0"/>
              </a:spcBef>
              <a:spcAft>
                <a:spcPts val="0"/>
              </a:spcAft>
              <a:buNone/>
            </a:pPr>
            <a:r>
              <a:rPr b="1" lang="en" sz="800">
                <a:solidFill>
                  <a:srgbClr val="858585"/>
                </a:solidFill>
                <a:latin typeface="Roboto"/>
                <a:ea typeface="Roboto"/>
                <a:cs typeface="Roboto"/>
                <a:sym typeface="Roboto"/>
              </a:rPr>
              <a:t>Week 12</a:t>
            </a:r>
            <a:endParaRPr b="1" sz="800">
              <a:solidFill>
                <a:srgbClr val="858585"/>
              </a:solidFill>
              <a:latin typeface="Roboto"/>
              <a:ea typeface="Roboto"/>
              <a:cs typeface="Roboto"/>
              <a:sym typeface="Roboto"/>
            </a:endParaRPr>
          </a:p>
        </p:txBody>
      </p:sp>
      <p:sp>
        <p:nvSpPr>
          <p:cNvPr id="305" name="Google Shape;305;p38"/>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M3: wrap-up + </a:t>
            </a:r>
            <a:endParaRPr b="1" sz="1000">
              <a:solidFill>
                <a:srgbClr val="858585"/>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Project Summary </a:t>
            </a:r>
            <a:endParaRPr b="1" sz="1000">
              <a:solidFill>
                <a:srgbClr val="858585"/>
              </a:solidFill>
              <a:latin typeface="Roboto"/>
              <a:ea typeface="Roboto"/>
              <a:cs typeface="Roboto"/>
              <a:sym typeface="Roboto"/>
            </a:endParaRPr>
          </a:p>
        </p:txBody>
      </p:sp>
      <p:sp>
        <p:nvSpPr>
          <p:cNvPr id="307" name="Google Shape;307;p38"/>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165100" lvl="0" marL="114300" marR="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Offer </a:t>
            </a:r>
            <a:r>
              <a:rPr b="1" lang="en" sz="800">
                <a:solidFill>
                  <a:schemeClr val="accent1"/>
                </a:solidFill>
                <a:latin typeface="Roboto"/>
                <a:ea typeface="Roboto"/>
                <a:cs typeface="Roboto"/>
                <a:sym typeface="Roboto"/>
              </a:rPr>
              <a:t>final deliveries</a:t>
            </a:r>
            <a:endParaRPr b="1" sz="800">
              <a:solidFill>
                <a:schemeClr val="accent1"/>
              </a:solidFill>
              <a:latin typeface="Roboto"/>
              <a:ea typeface="Roboto"/>
              <a:cs typeface="Roboto"/>
              <a:sym typeface="Roboto"/>
            </a:endParaRPr>
          </a:p>
          <a:p>
            <a:pPr indent="-165100" lvl="0" marL="114300" marR="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Prepare final report and presentations</a:t>
            </a:r>
            <a:endParaRPr sz="800">
              <a:solidFill>
                <a:srgbClr val="858585"/>
              </a:solidFill>
              <a:latin typeface="Roboto"/>
              <a:ea typeface="Roboto"/>
              <a:cs typeface="Roboto"/>
              <a:sym typeface="Roboto"/>
            </a:endParaRPr>
          </a:p>
          <a:p>
            <a:pPr indent="-165100" lvl="0" marL="114300" marR="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Collect </a:t>
            </a:r>
            <a:r>
              <a:rPr b="1" lang="en" sz="800">
                <a:solidFill>
                  <a:schemeClr val="accent1"/>
                </a:solidFill>
                <a:latin typeface="Roboto"/>
                <a:ea typeface="Roboto"/>
                <a:cs typeface="Roboto"/>
                <a:sym typeface="Roboto"/>
              </a:rPr>
              <a:t>feedbacks </a:t>
            </a:r>
            <a:r>
              <a:rPr lang="en" sz="800">
                <a:solidFill>
                  <a:srgbClr val="858585"/>
                </a:solidFill>
                <a:latin typeface="Roboto"/>
                <a:ea typeface="Roboto"/>
                <a:cs typeface="Roboto"/>
                <a:sym typeface="Roboto"/>
              </a:rPr>
              <a:t>from REX</a:t>
            </a:r>
            <a:endParaRPr sz="800">
              <a:solidFill>
                <a:srgbClr val="858585"/>
              </a:solidFill>
              <a:latin typeface="Roboto"/>
              <a:ea typeface="Roboto"/>
              <a:cs typeface="Roboto"/>
              <a:sym typeface="Roboto"/>
            </a:endParaRPr>
          </a:p>
          <a:p>
            <a:pPr indent="-165100" lvl="0" marL="114300" marR="0" rtl="0" algn="l">
              <a:lnSpc>
                <a:spcPct val="115000"/>
              </a:lnSpc>
              <a:spcBef>
                <a:spcPts val="0"/>
              </a:spcBef>
              <a:spcAft>
                <a:spcPts val="0"/>
              </a:spcAft>
              <a:buClr>
                <a:srgbClr val="858585"/>
              </a:buClr>
              <a:buSzPts val="800"/>
              <a:buFont typeface="Roboto"/>
              <a:buChar char="●"/>
            </a:pPr>
            <a:r>
              <a:rPr lang="en" sz="800">
                <a:solidFill>
                  <a:srgbClr val="858585"/>
                </a:solidFill>
                <a:latin typeface="Roboto"/>
                <a:ea typeface="Roboto"/>
                <a:cs typeface="Roboto"/>
                <a:sym typeface="Roboto"/>
              </a:rPr>
              <a:t>Code review</a:t>
            </a:r>
            <a:endParaRPr sz="800">
              <a:solidFill>
                <a:srgbClr val="858585"/>
              </a:solidFill>
              <a:latin typeface="Roboto"/>
              <a:ea typeface="Roboto"/>
              <a:cs typeface="Roboto"/>
              <a:sym typeface="Roboto"/>
            </a:endParaRPr>
          </a:p>
        </p:txBody>
      </p:sp>
      <p:sp>
        <p:nvSpPr>
          <p:cNvPr id="308" name="Google Shape;308;p38"/>
          <p:cNvSpPr/>
          <p:nvPr/>
        </p:nvSpPr>
        <p:spPr>
          <a:xfrm>
            <a:off x="4337175"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6419150"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txBox="1"/>
          <p:nvPr/>
        </p:nvSpPr>
        <p:spPr>
          <a:xfrm>
            <a:off x="3256813" y="2002863"/>
            <a:ext cx="594300" cy="5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800">
                <a:solidFill>
                  <a:srgbClr val="858585"/>
                </a:solidFill>
                <a:latin typeface="Roboto"/>
                <a:ea typeface="Roboto"/>
                <a:cs typeface="Roboto"/>
                <a:sym typeface="Roboto"/>
              </a:rPr>
              <a:t>Week 6</a:t>
            </a:r>
            <a:endParaRPr b="1" sz="800">
              <a:solidFill>
                <a:srgbClr val="858585"/>
              </a:solidFill>
              <a:latin typeface="Roboto"/>
              <a:ea typeface="Roboto"/>
              <a:cs typeface="Roboto"/>
              <a:sym typeface="Roboto"/>
            </a:endParaRPr>
          </a:p>
          <a:p>
            <a:pPr indent="0" lvl="0" marL="0" marR="0" rtl="0" algn="ctr">
              <a:lnSpc>
                <a:spcPct val="100000"/>
              </a:lnSpc>
              <a:spcBef>
                <a:spcPts val="0"/>
              </a:spcBef>
              <a:spcAft>
                <a:spcPts val="0"/>
              </a:spcAft>
              <a:buNone/>
            </a:pPr>
            <a:r>
              <a:rPr b="1" lang="en" sz="800">
                <a:solidFill>
                  <a:srgbClr val="858585"/>
                </a:solidFill>
                <a:latin typeface="Roboto"/>
                <a:ea typeface="Roboto"/>
                <a:cs typeface="Roboto"/>
                <a:sym typeface="Roboto"/>
              </a:rPr>
              <a:t>- </a:t>
            </a:r>
            <a:endParaRPr b="1" sz="800">
              <a:solidFill>
                <a:srgbClr val="858585"/>
              </a:solidFill>
              <a:latin typeface="Roboto"/>
              <a:ea typeface="Roboto"/>
              <a:cs typeface="Roboto"/>
              <a:sym typeface="Roboto"/>
            </a:endParaRPr>
          </a:p>
          <a:p>
            <a:pPr indent="0" lvl="0" marL="0" marR="0" rtl="0" algn="ctr">
              <a:lnSpc>
                <a:spcPct val="100000"/>
              </a:lnSpc>
              <a:spcBef>
                <a:spcPts val="0"/>
              </a:spcBef>
              <a:spcAft>
                <a:spcPts val="0"/>
              </a:spcAft>
              <a:buNone/>
            </a:pPr>
            <a:r>
              <a:rPr b="1" lang="en" sz="800">
                <a:solidFill>
                  <a:srgbClr val="858585"/>
                </a:solidFill>
                <a:latin typeface="Roboto"/>
                <a:ea typeface="Roboto"/>
                <a:cs typeface="Roboto"/>
                <a:sym typeface="Roboto"/>
              </a:rPr>
              <a:t>Week 8</a:t>
            </a:r>
            <a:endParaRPr b="1" sz="800">
              <a:solidFill>
                <a:srgbClr val="858585"/>
              </a:solidFill>
              <a:latin typeface="Roboto"/>
              <a:ea typeface="Roboto"/>
              <a:cs typeface="Roboto"/>
              <a:sym typeface="Roboto"/>
            </a:endParaRPr>
          </a:p>
        </p:txBody>
      </p:sp>
      <p:sp>
        <p:nvSpPr>
          <p:cNvPr id="311" name="Google Shape;311;p38"/>
          <p:cNvSpPr txBox="1"/>
          <p:nvPr/>
        </p:nvSpPr>
        <p:spPr>
          <a:xfrm>
            <a:off x="7420800" y="2002875"/>
            <a:ext cx="594300" cy="5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858585"/>
                </a:solidFill>
                <a:latin typeface="Roboto"/>
                <a:ea typeface="Roboto"/>
                <a:cs typeface="Roboto"/>
                <a:sym typeface="Roboto"/>
              </a:rPr>
              <a:t>Week 13</a:t>
            </a:r>
            <a:endParaRPr b="1" sz="800">
              <a:solidFill>
                <a:srgbClr val="858585"/>
              </a:solidFill>
              <a:latin typeface="Roboto"/>
              <a:ea typeface="Roboto"/>
              <a:cs typeface="Roboto"/>
              <a:sym typeface="Roboto"/>
            </a:endParaRPr>
          </a:p>
          <a:p>
            <a:pPr indent="0" lvl="0" marL="0" rtl="0" algn="ctr">
              <a:spcBef>
                <a:spcPts val="0"/>
              </a:spcBef>
              <a:spcAft>
                <a:spcPts val="0"/>
              </a:spcAft>
              <a:buNone/>
            </a:pPr>
            <a:r>
              <a:rPr b="1" lang="en" sz="800">
                <a:solidFill>
                  <a:srgbClr val="858585"/>
                </a:solidFill>
                <a:latin typeface="Roboto"/>
                <a:ea typeface="Roboto"/>
                <a:cs typeface="Roboto"/>
                <a:sym typeface="Roboto"/>
              </a:rPr>
              <a:t>- </a:t>
            </a:r>
            <a:endParaRPr b="1" sz="800">
              <a:solidFill>
                <a:srgbClr val="858585"/>
              </a:solidFill>
              <a:latin typeface="Roboto"/>
              <a:ea typeface="Roboto"/>
              <a:cs typeface="Roboto"/>
              <a:sym typeface="Roboto"/>
            </a:endParaRPr>
          </a:p>
          <a:p>
            <a:pPr indent="0" lvl="0" marL="0" rtl="0" algn="ctr">
              <a:spcBef>
                <a:spcPts val="0"/>
              </a:spcBef>
              <a:spcAft>
                <a:spcPts val="0"/>
              </a:spcAft>
              <a:buNone/>
            </a:pPr>
            <a:r>
              <a:rPr b="1" lang="en" sz="800">
                <a:solidFill>
                  <a:srgbClr val="858585"/>
                </a:solidFill>
                <a:latin typeface="Roboto"/>
                <a:ea typeface="Roboto"/>
                <a:cs typeface="Roboto"/>
                <a:sym typeface="Roboto"/>
              </a:rPr>
              <a:t>Week 14</a:t>
            </a:r>
            <a:endParaRPr b="1" sz="800">
              <a:solidFill>
                <a:srgbClr val="858585"/>
              </a:solidFill>
              <a:latin typeface="Roboto"/>
              <a:ea typeface="Roboto"/>
              <a:cs typeface="Roboto"/>
              <a:sym typeface="Roboto"/>
            </a:endParaRPr>
          </a:p>
        </p:txBody>
      </p:sp>
      <p:sp>
        <p:nvSpPr>
          <p:cNvPr id="312" name="Google Shape;312;p38"/>
          <p:cNvSpPr txBox="1"/>
          <p:nvPr/>
        </p:nvSpPr>
        <p:spPr>
          <a:xfrm>
            <a:off x="1151900" y="1992838"/>
            <a:ext cx="594300" cy="5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800">
                <a:solidFill>
                  <a:srgbClr val="0C58D3"/>
                </a:solidFill>
                <a:latin typeface="Roboto"/>
                <a:ea typeface="Roboto"/>
                <a:cs typeface="Roboto"/>
                <a:sym typeface="Roboto"/>
              </a:rPr>
              <a:t>Week 2</a:t>
            </a:r>
            <a:endParaRPr b="1" sz="800">
              <a:solidFill>
                <a:srgbClr val="0C58D3"/>
              </a:solidFill>
              <a:latin typeface="Roboto"/>
              <a:ea typeface="Roboto"/>
              <a:cs typeface="Roboto"/>
              <a:sym typeface="Roboto"/>
            </a:endParaRPr>
          </a:p>
          <a:p>
            <a:pPr indent="0" lvl="0" marL="0" rtl="0" algn="ctr">
              <a:lnSpc>
                <a:spcPct val="100000"/>
              </a:lnSpc>
              <a:spcBef>
                <a:spcPts val="0"/>
              </a:spcBef>
              <a:spcAft>
                <a:spcPts val="0"/>
              </a:spcAft>
              <a:buNone/>
            </a:pPr>
            <a:r>
              <a:rPr b="1" lang="en" sz="800">
                <a:solidFill>
                  <a:srgbClr val="0C58D3"/>
                </a:solidFill>
                <a:latin typeface="Roboto"/>
                <a:ea typeface="Roboto"/>
                <a:cs typeface="Roboto"/>
                <a:sym typeface="Roboto"/>
              </a:rPr>
              <a:t>- </a:t>
            </a:r>
            <a:endParaRPr b="1" sz="800">
              <a:solidFill>
                <a:srgbClr val="0C58D3"/>
              </a:solidFill>
              <a:latin typeface="Roboto"/>
              <a:ea typeface="Roboto"/>
              <a:cs typeface="Roboto"/>
              <a:sym typeface="Roboto"/>
            </a:endParaRPr>
          </a:p>
          <a:p>
            <a:pPr indent="0" lvl="0" marL="0" rtl="0" algn="ctr">
              <a:lnSpc>
                <a:spcPct val="100000"/>
              </a:lnSpc>
              <a:spcBef>
                <a:spcPts val="0"/>
              </a:spcBef>
              <a:spcAft>
                <a:spcPts val="0"/>
              </a:spcAft>
              <a:buNone/>
            </a:pPr>
            <a:r>
              <a:rPr b="1" lang="en" sz="800">
                <a:solidFill>
                  <a:srgbClr val="0C58D3"/>
                </a:solidFill>
                <a:latin typeface="Roboto"/>
                <a:ea typeface="Roboto"/>
                <a:cs typeface="Roboto"/>
                <a:sym typeface="Roboto"/>
              </a:rPr>
              <a:t>Week 5</a:t>
            </a:r>
            <a:endParaRPr b="1" sz="800">
              <a:solidFill>
                <a:srgbClr val="0C58D3"/>
              </a:solidFill>
              <a:latin typeface="Roboto"/>
              <a:ea typeface="Roboto"/>
              <a:cs typeface="Roboto"/>
              <a:sym typeface="Roboto"/>
            </a:endParaRPr>
          </a:p>
        </p:txBody>
      </p:sp>
      <p:grpSp>
        <p:nvGrpSpPr>
          <p:cNvPr id="313" name="Google Shape;313;p38"/>
          <p:cNvGrpSpPr/>
          <p:nvPr/>
        </p:nvGrpSpPr>
        <p:grpSpPr>
          <a:xfrm>
            <a:off x="571536" y="1957150"/>
            <a:ext cx="1755000" cy="1897977"/>
            <a:chOff x="571536" y="1957150"/>
            <a:chExt cx="1755000" cy="1897977"/>
          </a:xfrm>
        </p:grpSpPr>
        <p:sp>
          <p:nvSpPr>
            <p:cNvPr id="314" name="Google Shape;314;p38"/>
            <p:cNvSpPr/>
            <p:nvPr/>
          </p:nvSpPr>
          <p:spPr>
            <a:xfrm>
              <a:off x="1151886" y="195715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8D3"/>
                  </a:solidFill>
                  <a:latin typeface="Roboto"/>
                  <a:ea typeface="Roboto"/>
                  <a:cs typeface="Roboto"/>
                  <a:sym typeface="Roboto"/>
                </a:rPr>
                <a:t>Project Setting + M1</a:t>
              </a:r>
              <a:endParaRPr b="1" sz="1000">
                <a:solidFill>
                  <a:srgbClr val="0C58D3"/>
                </a:solidFill>
                <a:latin typeface="Roboto"/>
                <a:ea typeface="Roboto"/>
                <a:cs typeface="Roboto"/>
                <a:sym typeface="Roboto"/>
              </a:endParaRPr>
            </a:p>
          </p:txBody>
        </p:sp>
        <p:sp>
          <p:nvSpPr>
            <p:cNvPr id="316" name="Google Shape;316;p38"/>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165100" lvl="0" marL="114300" marR="0" rtl="0" algn="l">
                <a:lnSpc>
                  <a:spcPct val="115000"/>
                </a:lnSpc>
                <a:spcBef>
                  <a:spcPts val="0"/>
                </a:spcBef>
                <a:spcAft>
                  <a:spcPts val="0"/>
                </a:spcAft>
                <a:buClr>
                  <a:srgbClr val="0C58D3"/>
                </a:buClr>
                <a:buSzPts val="800"/>
                <a:buFont typeface="Roboto"/>
                <a:buChar char="●"/>
              </a:pPr>
              <a:r>
                <a:rPr lang="en" sz="800">
                  <a:solidFill>
                    <a:srgbClr val="858585"/>
                  </a:solidFill>
                  <a:latin typeface="Roboto"/>
                  <a:ea typeface="Roboto"/>
                  <a:cs typeface="Roboto"/>
                  <a:sym typeface="Roboto"/>
                </a:rPr>
                <a:t>Understand the features in selecting an ideal house</a:t>
              </a:r>
              <a:endParaRPr sz="800">
                <a:solidFill>
                  <a:srgbClr val="0C58D3"/>
                </a:solidFill>
              </a:endParaRPr>
            </a:p>
            <a:p>
              <a:pPr indent="-165100" lvl="0" marL="114300" marR="0" rtl="0" algn="l">
                <a:lnSpc>
                  <a:spcPct val="115000"/>
                </a:lnSpc>
                <a:spcBef>
                  <a:spcPts val="0"/>
                </a:spcBef>
                <a:spcAft>
                  <a:spcPts val="0"/>
                </a:spcAft>
                <a:buClr>
                  <a:srgbClr val="858585"/>
                </a:buClr>
                <a:buSzPts val="800"/>
                <a:buFont typeface="Roboto"/>
                <a:buChar char="●"/>
              </a:pPr>
              <a:r>
                <a:rPr b="1" lang="en" sz="800">
                  <a:solidFill>
                    <a:schemeClr val="accent1"/>
                  </a:solidFill>
                </a:rPr>
                <a:t>Define</a:t>
              </a:r>
              <a:r>
                <a:rPr lang="en" sz="800">
                  <a:solidFill>
                    <a:srgbClr val="858585"/>
                  </a:solidFill>
                </a:rPr>
                <a:t> the </a:t>
              </a:r>
              <a:r>
                <a:rPr b="1" lang="en" sz="800">
                  <a:solidFill>
                    <a:schemeClr val="accent1"/>
                  </a:solidFill>
                </a:rPr>
                <a:t>top k primary features</a:t>
              </a:r>
              <a:r>
                <a:rPr lang="en" sz="800">
                  <a:solidFill>
                    <a:srgbClr val="858585"/>
                  </a:solidFill>
                </a:rPr>
                <a:t> that affect customer house selection</a:t>
              </a:r>
              <a:endParaRPr sz="800">
                <a:solidFill>
                  <a:srgbClr val="858585"/>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5" name="Google Shape;105;p21"/>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Work</a:t>
            </a:r>
            <a:endParaRPr/>
          </a:p>
        </p:txBody>
      </p:sp>
      <p:sp>
        <p:nvSpPr>
          <p:cNvPr id="106" name="Google Shape;106;p21"/>
          <p:cNvSpPr txBox="1"/>
          <p:nvPr>
            <p:ph idx="1" type="body"/>
          </p:nvPr>
        </p:nvSpPr>
        <p:spPr>
          <a:xfrm>
            <a:off x="311700" y="1646150"/>
            <a:ext cx="8520600" cy="3385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Focusing on</a:t>
            </a:r>
            <a:endParaRPr b="1" sz="2000"/>
          </a:p>
          <a:p>
            <a:pPr indent="-330200" lvl="1" marL="914400" rtl="0" algn="l">
              <a:spcBef>
                <a:spcPts val="0"/>
              </a:spcBef>
              <a:spcAft>
                <a:spcPts val="0"/>
              </a:spcAft>
              <a:buSzPts val="1600"/>
              <a:buChar char="○"/>
            </a:pPr>
            <a:r>
              <a:rPr lang="en" sz="1600"/>
              <a:t>Generate a </a:t>
            </a:r>
            <a:r>
              <a:rPr b="1" lang="en" sz="1600">
                <a:solidFill>
                  <a:schemeClr val="accent1"/>
                </a:solidFill>
              </a:rPr>
              <a:t>user taste profile</a:t>
            </a:r>
            <a:endParaRPr b="1" sz="1600">
              <a:solidFill>
                <a:schemeClr val="accent1"/>
              </a:solidFill>
            </a:endParaRPr>
          </a:p>
          <a:p>
            <a:pPr indent="-330200" lvl="1" marL="914400" rtl="0" algn="l">
              <a:spcBef>
                <a:spcPts val="0"/>
              </a:spcBef>
              <a:spcAft>
                <a:spcPts val="0"/>
              </a:spcAft>
              <a:buSzPts val="1600"/>
              <a:buChar char="○"/>
            </a:pPr>
            <a:r>
              <a:rPr b="1" lang="en" sz="1600">
                <a:solidFill>
                  <a:schemeClr val="accent1"/>
                </a:solidFill>
              </a:rPr>
              <a:t>Utilize</a:t>
            </a:r>
            <a:r>
              <a:rPr lang="en" sz="1600"/>
              <a:t> and improve upon </a:t>
            </a:r>
            <a:r>
              <a:rPr b="1" lang="en" sz="1600">
                <a:solidFill>
                  <a:schemeClr val="accent1"/>
                </a:solidFill>
              </a:rPr>
              <a:t>REX’s</a:t>
            </a:r>
            <a:r>
              <a:rPr lang="en" sz="1600"/>
              <a:t> pre-existing </a:t>
            </a:r>
            <a:r>
              <a:rPr b="1" lang="en" sz="1600">
                <a:solidFill>
                  <a:schemeClr val="accent1"/>
                </a:solidFill>
              </a:rPr>
              <a:t>tagging algorithms</a:t>
            </a:r>
            <a:r>
              <a:rPr lang="en" sz="1600"/>
              <a:t> (NLP , CV)</a:t>
            </a:r>
            <a:endParaRPr sz="1600"/>
          </a:p>
          <a:p>
            <a:pPr indent="-330200" lvl="1" marL="914400" rtl="0" algn="l">
              <a:spcBef>
                <a:spcPts val="0"/>
              </a:spcBef>
              <a:spcAft>
                <a:spcPts val="0"/>
              </a:spcAft>
              <a:buSzPts val="1600"/>
              <a:buChar char="○"/>
            </a:pPr>
            <a:r>
              <a:rPr lang="en" sz="1600"/>
              <a:t>Build</a:t>
            </a:r>
            <a:r>
              <a:rPr b="1" lang="en" sz="1600">
                <a:solidFill>
                  <a:schemeClr val="accent1"/>
                </a:solidFill>
              </a:rPr>
              <a:t> custom recommendation system </a:t>
            </a:r>
            <a:r>
              <a:rPr lang="en" sz="1600"/>
              <a:t>(CF), </a:t>
            </a:r>
            <a:r>
              <a:rPr lang="en" sz="1600"/>
              <a:t>stretch</a:t>
            </a:r>
            <a:r>
              <a:rPr lang="en" sz="1600"/>
              <a:t> goal, Dynamic - updates based on user-feedback</a:t>
            </a:r>
            <a:endParaRPr sz="1600"/>
          </a:p>
          <a:p>
            <a:pPr indent="-355600" lvl="0" marL="457200" rtl="0" algn="l">
              <a:spcBef>
                <a:spcPts val="0"/>
              </a:spcBef>
              <a:spcAft>
                <a:spcPts val="0"/>
              </a:spcAft>
              <a:buSzPts val="2000"/>
              <a:buChar char="●"/>
            </a:pPr>
            <a:r>
              <a:rPr b="1" lang="en" sz="2000"/>
              <a:t>Not focusing on</a:t>
            </a:r>
            <a:endParaRPr b="1" sz="2000"/>
          </a:p>
          <a:p>
            <a:pPr indent="0" lvl="0" marL="457200" marR="0" rtl="0" algn="l">
              <a:lnSpc>
                <a:spcPct val="115000"/>
              </a:lnSpc>
              <a:spcBef>
                <a:spcPts val="1600"/>
              </a:spcBef>
              <a:spcAft>
                <a:spcPts val="1600"/>
              </a:spcAft>
              <a:buNone/>
            </a:pPr>
            <a:r>
              <a:t/>
            </a:r>
            <a:endParaRPr i="1" sz="1600">
              <a:solidFill>
                <a:srgbClr val="858585"/>
              </a:solidFill>
            </a:endParaRPr>
          </a:p>
        </p:txBody>
      </p:sp>
      <p:sp>
        <p:nvSpPr>
          <p:cNvPr id="107" name="Google Shape;107;p21"/>
          <p:cNvSpPr txBox="1"/>
          <p:nvPr/>
        </p:nvSpPr>
        <p:spPr>
          <a:xfrm>
            <a:off x="459000" y="3612325"/>
            <a:ext cx="8095800" cy="1308000"/>
          </a:xfrm>
          <a:prstGeom prst="rect">
            <a:avLst/>
          </a:prstGeom>
          <a:noFill/>
          <a:ln>
            <a:noFill/>
          </a:ln>
        </p:spPr>
        <p:txBody>
          <a:bodyPr anchorCtr="0" anchor="t" bIns="91425" lIns="91425" spcFirstLastPara="1" rIns="91425" wrap="square" tIns="91425">
            <a:noAutofit/>
          </a:bodyPr>
          <a:lstStyle/>
          <a:p>
            <a:pPr indent="-330200" lvl="1" marL="914400" rtl="0" algn="l">
              <a:lnSpc>
                <a:spcPct val="115000"/>
              </a:lnSpc>
              <a:spcBef>
                <a:spcPts val="0"/>
              </a:spcBef>
              <a:spcAft>
                <a:spcPts val="0"/>
              </a:spcAft>
              <a:buClr>
                <a:schemeClr val="dk2"/>
              </a:buClr>
              <a:buSzPts val="1600"/>
              <a:buChar char="○"/>
            </a:pPr>
            <a:r>
              <a:rPr lang="en" sz="1600">
                <a:solidFill>
                  <a:schemeClr val="dk2"/>
                </a:solidFill>
              </a:rPr>
              <a:t>Application building</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UI design</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New user experience study</a:t>
            </a:r>
            <a:endParaRPr sz="1600">
              <a:solidFill>
                <a:schemeClr val="dk2"/>
              </a:solidFill>
            </a:endParaRPr>
          </a:p>
          <a:p>
            <a:pPr indent="0" lvl="0" marL="457200" rtl="0" algn="l">
              <a:lnSpc>
                <a:spcPct val="115000"/>
              </a:lnSpc>
              <a:spcBef>
                <a:spcPts val="1600"/>
              </a:spcBef>
              <a:spcAft>
                <a:spcPts val="200"/>
              </a:spcAft>
              <a:buNone/>
            </a:pPr>
            <a:r>
              <a:rPr i="1" lang="en" sz="1600">
                <a:solidFill>
                  <a:srgbClr val="858585"/>
                </a:solidFill>
              </a:rPr>
              <a:t>Note: In Milestone 1, all EDA and modeling are based on general structured data.</a:t>
            </a:r>
            <a:endParaRPr i="1" sz="1600">
              <a:solidFill>
                <a:srgbClr val="85858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3" name="Google Shape;113;p22"/>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114" name="Google Shape;114;p22"/>
          <p:cNvSpPr txBox="1"/>
          <p:nvPr>
            <p:ph idx="1" type="body"/>
          </p:nvPr>
        </p:nvSpPr>
        <p:spPr>
          <a:xfrm>
            <a:off x="1173025" y="1459250"/>
            <a:ext cx="9975600" cy="6417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000"/>
              <a:t>Zhenwei		Nikhil			Weiru			Wanxi </a:t>
            </a:r>
            <a:endParaRPr sz="1600"/>
          </a:p>
        </p:txBody>
      </p:sp>
      <p:sp>
        <p:nvSpPr>
          <p:cNvPr id="115" name="Google Shape;115;p22"/>
          <p:cNvSpPr/>
          <p:nvPr/>
        </p:nvSpPr>
        <p:spPr>
          <a:xfrm>
            <a:off x="3388625" y="2065825"/>
            <a:ext cx="1383300" cy="473400"/>
          </a:xfrm>
          <a:prstGeom prst="roundRect">
            <a:avLst>
              <a:gd fmla="val 16667" name="adj"/>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Assessor</a:t>
            </a:r>
            <a:endParaRPr/>
          </a:p>
        </p:txBody>
      </p:sp>
      <p:sp>
        <p:nvSpPr>
          <p:cNvPr id="116" name="Google Shape;116;p22"/>
          <p:cNvSpPr/>
          <p:nvPr/>
        </p:nvSpPr>
        <p:spPr>
          <a:xfrm>
            <a:off x="1560425" y="2982800"/>
            <a:ext cx="3211500" cy="14664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Data analysis</a:t>
            </a:r>
            <a:endParaRPr sz="1600"/>
          </a:p>
        </p:txBody>
      </p:sp>
      <p:sp>
        <p:nvSpPr>
          <p:cNvPr id="117" name="Google Shape;117;p22"/>
          <p:cNvSpPr/>
          <p:nvPr/>
        </p:nvSpPr>
        <p:spPr>
          <a:xfrm>
            <a:off x="5188525" y="2982800"/>
            <a:ext cx="3211500" cy="14664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Baseline model</a:t>
            </a:r>
            <a:endParaRPr sz="1600"/>
          </a:p>
        </p:txBody>
      </p:sp>
      <p:sp>
        <p:nvSpPr>
          <p:cNvPr id="118" name="Google Shape;118;p22"/>
          <p:cNvSpPr/>
          <p:nvPr/>
        </p:nvSpPr>
        <p:spPr>
          <a:xfrm>
            <a:off x="71400" y="2100950"/>
            <a:ext cx="1383300" cy="4734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EDA on csv files</a:t>
            </a:r>
            <a:endParaRPr/>
          </a:p>
        </p:txBody>
      </p:sp>
      <p:sp>
        <p:nvSpPr>
          <p:cNvPr id="119" name="Google Shape;119;p22"/>
          <p:cNvSpPr/>
          <p:nvPr/>
        </p:nvSpPr>
        <p:spPr>
          <a:xfrm>
            <a:off x="1599000" y="2098350"/>
            <a:ext cx="1383300" cy="473400"/>
          </a:xfrm>
          <a:prstGeom prst="roundRect">
            <a:avLst>
              <a:gd fmla="val 16667" name="adj"/>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 market list</a:t>
            </a:r>
            <a:endParaRPr/>
          </a:p>
        </p:txBody>
      </p:sp>
      <p:sp>
        <p:nvSpPr>
          <p:cNvPr id="120" name="Google Shape;120;p22"/>
          <p:cNvSpPr/>
          <p:nvPr/>
        </p:nvSpPr>
        <p:spPr>
          <a:xfrm>
            <a:off x="5141775" y="2098350"/>
            <a:ext cx="1383300" cy="473400"/>
          </a:xfrm>
          <a:prstGeom prst="roundRect">
            <a:avLst>
              <a:gd fmla="val 16667" name="adj"/>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Transaction</a:t>
            </a:r>
            <a:endParaRPr/>
          </a:p>
        </p:txBody>
      </p:sp>
      <p:sp>
        <p:nvSpPr>
          <p:cNvPr id="121" name="Google Shape;121;p22"/>
          <p:cNvSpPr/>
          <p:nvPr/>
        </p:nvSpPr>
        <p:spPr>
          <a:xfrm>
            <a:off x="6894925" y="2100950"/>
            <a:ext cx="1383300" cy="473400"/>
          </a:xfrm>
          <a:prstGeom prst="roundRect">
            <a:avLst>
              <a:gd fmla="val 16667" name="adj"/>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Join house market list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7" name="Google Shape;127;p23"/>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goals</a:t>
            </a:r>
            <a:endParaRPr/>
          </a:p>
        </p:txBody>
      </p:sp>
      <p:sp>
        <p:nvSpPr>
          <p:cNvPr id="128" name="Google Shape;128;p23"/>
          <p:cNvSpPr txBox="1"/>
          <p:nvPr>
            <p:ph idx="1" type="body"/>
          </p:nvPr>
        </p:nvSpPr>
        <p:spPr>
          <a:xfrm>
            <a:off x="4949525" y="2194800"/>
            <a:ext cx="4125000" cy="294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Understand the most important aspects in home-selecting and real estate transactions</a:t>
            </a:r>
            <a:endParaRPr sz="2000"/>
          </a:p>
          <a:p>
            <a:pPr indent="-355600" lvl="0" marL="457200" rtl="0" algn="l">
              <a:spcBef>
                <a:spcPts val="0"/>
              </a:spcBef>
              <a:spcAft>
                <a:spcPts val="0"/>
              </a:spcAft>
              <a:buSzPts val="2000"/>
              <a:buChar char="●"/>
            </a:pPr>
            <a:r>
              <a:rPr lang="en" sz="2000"/>
              <a:t>Communicate with the client and understand their needs to improve their product/business</a:t>
            </a:r>
            <a:endParaRPr sz="2000"/>
          </a:p>
        </p:txBody>
      </p:sp>
      <p:sp>
        <p:nvSpPr>
          <p:cNvPr id="129" name="Google Shape;129;p23"/>
          <p:cNvSpPr/>
          <p:nvPr/>
        </p:nvSpPr>
        <p:spPr>
          <a:xfrm>
            <a:off x="1032200" y="1465250"/>
            <a:ext cx="2177700" cy="625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Techniques</a:t>
            </a:r>
            <a:endParaRPr b="1" sz="1800"/>
          </a:p>
        </p:txBody>
      </p:sp>
      <p:sp>
        <p:nvSpPr>
          <p:cNvPr id="130" name="Google Shape;130;p23"/>
          <p:cNvSpPr txBox="1"/>
          <p:nvPr>
            <p:ph idx="1" type="body"/>
          </p:nvPr>
        </p:nvSpPr>
        <p:spPr>
          <a:xfrm>
            <a:off x="844675" y="2160950"/>
            <a:ext cx="4745400" cy="294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Do exploratory data analysis on real-world datasets</a:t>
            </a:r>
            <a:endParaRPr sz="2000"/>
          </a:p>
          <a:p>
            <a:pPr indent="-355600" lvl="0" marL="457200" rtl="0" algn="l">
              <a:spcBef>
                <a:spcPts val="0"/>
              </a:spcBef>
              <a:spcAft>
                <a:spcPts val="0"/>
              </a:spcAft>
              <a:buSzPts val="2000"/>
              <a:buChar char="●"/>
            </a:pPr>
            <a:r>
              <a:rPr lang="en" sz="2000"/>
              <a:t>Learn about recommendation models</a:t>
            </a:r>
            <a:endParaRPr sz="2000"/>
          </a:p>
          <a:p>
            <a:pPr indent="-355600" lvl="1" marL="914400" rtl="0" algn="l">
              <a:spcBef>
                <a:spcPts val="0"/>
              </a:spcBef>
              <a:spcAft>
                <a:spcPts val="0"/>
              </a:spcAft>
              <a:buSzPts val="2000"/>
              <a:buChar char="○"/>
            </a:pPr>
            <a:r>
              <a:rPr lang="en" sz="2000"/>
              <a:t>Content-based filtering</a:t>
            </a:r>
            <a:endParaRPr sz="2000"/>
          </a:p>
          <a:p>
            <a:pPr indent="-355600" lvl="1" marL="914400" rtl="0" algn="l">
              <a:spcBef>
                <a:spcPts val="0"/>
              </a:spcBef>
              <a:spcAft>
                <a:spcPts val="0"/>
              </a:spcAft>
              <a:buSzPts val="2000"/>
              <a:buChar char="○"/>
            </a:pPr>
            <a:r>
              <a:rPr lang="en" sz="2000"/>
              <a:t>Collaborative filtering</a:t>
            </a:r>
            <a:endParaRPr sz="2000"/>
          </a:p>
          <a:p>
            <a:pPr indent="-355600" lvl="0" marL="457200" rtl="0" algn="l">
              <a:spcBef>
                <a:spcPts val="0"/>
              </a:spcBef>
              <a:spcAft>
                <a:spcPts val="0"/>
              </a:spcAft>
              <a:buSzPts val="2000"/>
              <a:buChar char="●"/>
            </a:pPr>
            <a:r>
              <a:rPr lang="en" sz="2000"/>
              <a:t>Integrate models into working product</a:t>
            </a:r>
            <a:endParaRPr sz="2000"/>
          </a:p>
        </p:txBody>
      </p:sp>
      <p:sp>
        <p:nvSpPr>
          <p:cNvPr id="131" name="Google Shape;131;p23"/>
          <p:cNvSpPr/>
          <p:nvPr/>
        </p:nvSpPr>
        <p:spPr>
          <a:xfrm>
            <a:off x="5125500" y="1465250"/>
            <a:ext cx="2177700" cy="6258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Others</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7" name="Google Shape;137;p24"/>
          <p:cNvSpPr txBox="1"/>
          <p:nvPr>
            <p:ph type="title"/>
          </p:nvPr>
        </p:nvSpPr>
        <p:spPr>
          <a:xfrm>
            <a:off x="235275" y="44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Knowledge</a:t>
            </a:r>
            <a:endParaRPr/>
          </a:p>
        </p:txBody>
      </p:sp>
      <p:sp>
        <p:nvSpPr>
          <p:cNvPr id="138" name="Google Shape;138;p24"/>
          <p:cNvSpPr txBox="1"/>
          <p:nvPr>
            <p:ph idx="1" type="body"/>
          </p:nvPr>
        </p:nvSpPr>
        <p:spPr>
          <a:xfrm>
            <a:off x="311700" y="1110275"/>
            <a:ext cx="4537200" cy="36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Collaborative Filtering</a:t>
            </a:r>
            <a:endParaRPr sz="1600"/>
          </a:p>
          <a:p>
            <a:pPr indent="-311150" lvl="1" marL="914400" rtl="0" algn="l">
              <a:lnSpc>
                <a:spcPct val="110000"/>
              </a:lnSpc>
              <a:spcBef>
                <a:spcPts val="0"/>
              </a:spcBef>
              <a:spcAft>
                <a:spcPts val="0"/>
              </a:spcAft>
              <a:buClr>
                <a:srgbClr val="666666"/>
              </a:buClr>
              <a:buSzPts val="1300"/>
              <a:buChar char="○"/>
            </a:pPr>
            <a:r>
              <a:rPr lang="en" sz="1300">
                <a:solidFill>
                  <a:srgbClr val="666666"/>
                </a:solidFill>
                <a:highlight>
                  <a:srgbClr val="FFFFFF"/>
                </a:highlight>
              </a:rPr>
              <a:t>Build a Recommendation Engine With Collaborative Filtering</a:t>
            </a:r>
            <a:endParaRPr sz="1300">
              <a:solidFill>
                <a:srgbClr val="666666"/>
              </a:solidFill>
              <a:highlight>
                <a:srgbClr val="FFFFFF"/>
              </a:highlight>
            </a:endParaRPr>
          </a:p>
          <a:p>
            <a:pPr indent="-311150" lvl="1" marL="914400" rtl="0" algn="l">
              <a:lnSpc>
                <a:spcPct val="110000"/>
              </a:lnSpc>
              <a:spcBef>
                <a:spcPts val="0"/>
              </a:spcBef>
              <a:spcAft>
                <a:spcPts val="0"/>
              </a:spcAft>
              <a:buClr>
                <a:srgbClr val="666666"/>
              </a:buClr>
              <a:buSzPts val="1300"/>
              <a:buChar char="○"/>
            </a:pPr>
            <a:r>
              <a:rPr lang="en" sz="1300">
                <a:solidFill>
                  <a:srgbClr val="666666"/>
                </a:solidFill>
                <a:highlight>
                  <a:srgbClr val="FFFFFF"/>
                </a:highlight>
              </a:rPr>
              <a:t>(</a:t>
            </a:r>
            <a:r>
              <a:rPr lang="en" sz="1300" u="sng">
                <a:solidFill>
                  <a:srgbClr val="3D85C6"/>
                </a:solidFill>
                <a:highlight>
                  <a:srgbClr val="FFFFFF"/>
                </a:highlight>
              </a:rPr>
              <a:t>https://realpython.com/build-recommendation-engine-collaborative-filtering/</a:t>
            </a:r>
            <a:r>
              <a:rPr lang="en" sz="1300">
                <a:solidFill>
                  <a:srgbClr val="666666"/>
                </a:solidFill>
                <a:highlight>
                  <a:srgbClr val="FFFFFF"/>
                </a:highlight>
              </a:rPr>
              <a:t>)</a:t>
            </a:r>
            <a:endParaRPr sz="1300">
              <a:solidFill>
                <a:srgbClr val="666666"/>
              </a:solidFill>
              <a:highlight>
                <a:srgbClr val="FFFFFF"/>
              </a:highlight>
            </a:endParaRPr>
          </a:p>
          <a:p>
            <a:pPr indent="0" lvl="0" marL="0" rtl="0" algn="l">
              <a:spcBef>
                <a:spcPts val="600"/>
              </a:spcBef>
              <a:spcAft>
                <a:spcPts val="0"/>
              </a:spcAft>
              <a:buNone/>
            </a:pPr>
            <a:r>
              <a:t/>
            </a:r>
            <a:endParaRPr sz="1600"/>
          </a:p>
          <a:p>
            <a:pPr indent="-330200" lvl="0" marL="457200" rtl="0" algn="l">
              <a:spcBef>
                <a:spcPts val="1600"/>
              </a:spcBef>
              <a:spcAft>
                <a:spcPts val="0"/>
              </a:spcAft>
              <a:buSzPts val="1600"/>
              <a:buChar char="●"/>
            </a:pPr>
            <a:r>
              <a:rPr lang="en" sz="1600"/>
              <a:t>Content-based Filtering</a:t>
            </a:r>
            <a:endParaRPr sz="1600"/>
          </a:p>
          <a:p>
            <a:pPr indent="-311150" lvl="1" marL="914400" rtl="0" algn="l">
              <a:spcBef>
                <a:spcPts val="0"/>
              </a:spcBef>
              <a:spcAft>
                <a:spcPts val="0"/>
              </a:spcAft>
              <a:buSzPts val="1300"/>
              <a:buChar char="○"/>
            </a:pPr>
            <a:r>
              <a:rPr lang="en" sz="1300"/>
              <a:t>Recommendation Systems with Python: Content-Based Filtering</a:t>
            </a:r>
            <a:endParaRPr sz="1300"/>
          </a:p>
          <a:p>
            <a:pPr indent="-311150" lvl="1" marL="914400" rtl="0" algn="l">
              <a:spcBef>
                <a:spcPts val="0"/>
              </a:spcBef>
              <a:spcAft>
                <a:spcPts val="0"/>
              </a:spcAft>
              <a:buSzPts val="1300"/>
              <a:buChar char="○"/>
            </a:pPr>
            <a:r>
              <a:rPr lang="en" sz="1300"/>
              <a:t>(</a:t>
            </a:r>
            <a:r>
              <a:rPr lang="en" sz="1300" u="sng">
                <a:solidFill>
                  <a:srgbClr val="3D85C6"/>
                </a:solidFill>
              </a:rPr>
              <a:t>https://heartbeat.fritz.ai/recommender-systems-with-python-part-i-content-based-filtering-5df4940bd831</a:t>
            </a:r>
            <a:r>
              <a:rPr lang="en" sz="1300"/>
              <a:t>)</a:t>
            </a:r>
            <a:endParaRPr sz="1300"/>
          </a:p>
        </p:txBody>
      </p:sp>
      <p:pic>
        <p:nvPicPr>
          <p:cNvPr id="139" name="Google Shape;139;p24"/>
          <p:cNvPicPr preferRelativeResize="0"/>
          <p:nvPr/>
        </p:nvPicPr>
        <p:blipFill>
          <a:blip r:embed="rId4">
            <a:alphaModFix/>
          </a:blip>
          <a:stretch>
            <a:fillRect/>
          </a:stretch>
        </p:blipFill>
        <p:spPr>
          <a:xfrm>
            <a:off x="5811925" y="738275"/>
            <a:ext cx="1972900" cy="2069925"/>
          </a:xfrm>
          <a:prstGeom prst="rect">
            <a:avLst/>
          </a:prstGeom>
          <a:noFill/>
          <a:ln>
            <a:noFill/>
          </a:ln>
        </p:spPr>
      </p:pic>
      <p:pic>
        <p:nvPicPr>
          <p:cNvPr id="140" name="Google Shape;140;p24"/>
          <p:cNvPicPr preferRelativeResize="0"/>
          <p:nvPr/>
        </p:nvPicPr>
        <p:blipFill>
          <a:blip r:embed="rId5">
            <a:alphaModFix/>
          </a:blip>
          <a:stretch>
            <a:fillRect/>
          </a:stretch>
        </p:blipFill>
        <p:spPr>
          <a:xfrm>
            <a:off x="5552948" y="3198536"/>
            <a:ext cx="2581500" cy="15597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6" name="Google Shape;146;p25"/>
          <p:cNvSpPr txBox="1"/>
          <p:nvPr>
            <p:ph type="title"/>
          </p:nvPr>
        </p:nvSpPr>
        <p:spPr>
          <a:xfrm>
            <a:off x="235275" y="31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Knowledge</a:t>
            </a:r>
            <a:endParaRPr/>
          </a:p>
        </p:txBody>
      </p:sp>
      <p:sp>
        <p:nvSpPr>
          <p:cNvPr id="147" name="Google Shape;147;p25"/>
          <p:cNvSpPr txBox="1"/>
          <p:nvPr>
            <p:ph idx="1" type="body"/>
          </p:nvPr>
        </p:nvSpPr>
        <p:spPr>
          <a:xfrm>
            <a:off x="311700" y="940325"/>
            <a:ext cx="4537200" cy="314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Content-based Filtering with ML/DL models</a:t>
            </a:r>
            <a:endParaRPr sz="1600"/>
          </a:p>
          <a:p>
            <a:pPr indent="-304800" lvl="1" marL="914400" rtl="0" algn="l">
              <a:lnSpc>
                <a:spcPct val="110000"/>
              </a:lnSpc>
              <a:spcBef>
                <a:spcPts val="0"/>
              </a:spcBef>
              <a:spcAft>
                <a:spcPts val="0"/>
              </a:spcAft>
              <a:buClr>
                <a:srgbClr val="666666"/>
              </a:buClr>
              <a:buSzPts val="1200"/>
              <a:buChar char="○"/>
            </a:pPr>
            <a:r>
              <a:rPr lang="en" sz="1200">
                <a:solidFill>
                  <a:srgbClr val="666666"/>
                </a:solidFill>
                <a:highlight>
                  <a:srgbClr val="FFFFFF"/>
                </a:highlight>
              </a:rPr>
              <a:t>Creating a Hybrid Content-Collaborative Movie Recommender Using Deep Learning</a:t>
            </a:r>
            <a:endParaRPr sz="1200">
              <a:solidFill>
                <a:srgbClr val="666666"/>
              </a:solidFill>
              <a:highlight>
                <a:srgbClr val="FFFFFF"/>
              </a:highlight>
            </a:endParaRPr>
          </a:p>
          <a:p>
            <a:pPr indent="-304800" lvl="1" marL="914400" rtl="0" algn="l">
              <a:lnSpc>
                <a:spcPct val="110000"/>
              </a:lnSpc>
              <a:spcBef>
                <a:spcPts val="0"/>
              </a:spcBef>
              <a:spcAft>
                <a:spcPts val="0"/>
              </a:spcAft>
              <a:buClr>
                <a:srgbClr val="666666"/>
              </a:buClr>
              <a:buSzPts val="1200"/>
              <a:buChar char="○"/>
            </a:pPr>
            <a:r>
              <a:rPr lang="en" sz="1200">
                <a:solidFill>
                  <a:srgbClr val="666666"/>
                </a:solidFill>
                <a:highlight>
                  <a:srgbClr val="FFFFFF"/>
                </a:highlight>
              </a:rPr>
              <a:t>(</a:t>
            </a:r>
            <a:r>
              <a:rPr lang="en" sz="1200" u="sng">
                <a:solidFill>
                  <a:srgbClr val="3D85C6"/>
                </a:solidFill>
                <a:highlight>
                  <a:srgbClr val="FFFFFF"/>
                </a:highlight>
              </a:rPr>
              <a:t>https://towardsdatascience.com/creating-a-hybrid-content-collaborative-movie-recommender-using-deep-learning-cc8b431618af</a:t>
            </a:r>
            <a:r>
              <a:rPr lang="en" sz="1200">
                <a:solidFill>
                  <a:srgbClr val="666666"/>
                </a:solidFill>
                <a:highlight>
                  <a:srgbClr val="FFFFFF"/>
                </a:highlight>
              </a:rPr>
              <a:t>)</a:t>
            </a:r>
            <a:endParaRPr sz="1200">
              <a:solidFill>
                <a:srgbClr val="666666"/>
              </a:solidFill>
              <a:highlight>
                <a:srgbClr val="FFFFFF"/>
              </a:highlight>
            </a:endParaRPr>
          </a:p>
          <a:p>
            <a:pPr indent="0" lvl="0" marL="914400" rtl="0" algn="l">
              <a:lnSpc>
                <a:spcPct val="110000"/>
              </a:lnSpc>
              <a:spcBef>
                <a:spcPts val="600"/>
              </a:spcBef>
              <a:spcAft>
                <a:spcPts val="0"/>
              </a:spcAft>
              <a:buNone/>
            </a:pPr>
            <a:r>
              <a:t/>
            </a:r>
            <a:endParaRPr sz="1300">
              <a:solidFill>
                <a:srgbClr val="666666"/>
              </a:solidFill>
              <a:highlight>
                <a:srgbClr val="FFFFFF"/>
              </a:highlight>
            </a:endParaRPr>
          </a:p>
          <a:p>
            <a:pPr indent="-330200" lvl="0" marL="457200" rtl="0" algn="l">
              <a:spcBef>
                <a:spcPts val="600"/>
              </a:spcBef>
              <a:spcAft>
                <a:spcPts val="0"/>
              </a:spcAft>
              <a:buSzPts val="1600"/>
              <a:buChar char="●"/>
            </a:pPr>
            <a:r>
              <a:rPr lang="en" sz="1600"/>
              <a:t>Collaborative Filtering with ML/DL models</a:t>
            </a:r>
            <a:endParaRPr sz="1600"/>
          </a:p>
          <a:p>
            <a:pPr indent="-304800" lvl="1" marL="914400" rtl="0" algn="l">
              <a:spcBef>
                <a:spcPts val="0"/>
              </a:spcBef>
              <a:spcAft>
                <a:spcPts val="0"/>
              </a:spcAft>
              <a:buSzPts val="1200"/>
              <a:buChar char="○"/>
            </a:pPr>
            <a:r>
              <a:rPr lang="en" sz="1200"/>
              <a:t>How to Implement a Recommendation System with Deep Learning and PyTorch</a:t>
            </a:r>
            <a:endParaRPr sz="1200"/>
          </a:p>
          <a:p>
            <a:pPr indent="-304800" lvl="1" marL="914400" rtl="0" algn="l">
              <a:spcBef>
                <a:spcPts val="0"/>
              </a:spcBef>
              <a:spcAft>
                <a:spcPts val="0"/>
              </a:spcAft>
              <a:buSzPts val="1200"/>
              <a:buChar char="○"/>
            </a:pPr>
            <a:r>
              <a:rPr lang="en" sz="1200"/>
              <a:t>(</a:t>
            </a:r>
            <a:r>
              <a:rPr lang="en" sz="1200" u="sng">
                <a:solidFill>
                  <a:srgbClr val="3D85C6"/>
                </a:solidFill>
                <a:hlinkClick r:id="rId4">
                  <a:extLst>
                    <a:ext uri="{A12FA001-AC4F-418D-AE19-62706E023703}">
                      <ahyp:hlinkClr val="tx"/>
                    </a:ext>
                  </a:extLst>
                </a:hlinkClick>
              </a:rPr>
              <a:t>https://medium.com/coinmonks/how-to-implement-a-recommendation-system-with-deep-learning-and-pytorch-2d40476590f9</a:t>
            </a:r>
            <a:r>
              <a:rPr lang="en" sz="1200"/>
              <a:t>)</a:t>
            </a:r>
            <a:endParaRPr sz="1500"/>
          </a:p>
        </p:txBody>
      </p:sp>
      <p:sp>
        <p:nvSpPr>
          <p:cNvPr id="148" name="Google Shape;148;p25"/>
          <p:cNvSpPr txBox="1"/>
          <p:nvPr/>
        </p:nvSpPr>
        <p:spPr>
          <a:xfrm>
            <a:off x="311700" y="4225825"/>
            <a:ext cx="4537200" cy="691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500">
                <a:solidFill>
                  <a:schemeClr val="dk2"/>
                </a:solidFill>
              </a:rPr>
              <a:t>Hybrid of Collaborative &amp; Content-based Filtering with ML/DL models</a:t>
            </a:r>
            <a:endParaRPr/>
          </a:p>
        </p:txBody>
      </p:sp>
      <p:pic>
        <p:nvPicPr>
          <p:cNvPr id="149" name="Google Shape;149;p25"/>
          <p:cNvPicPr preferRelativeResize="0"/>
          <p:nvPr/>
        </p:nvPicPr>
        <p:blipFill>
          <a:blip r:embed="rId5">
            <a:alphaModFix/>
          </a:blip>
          <a:stretch>
            <a:fillRect/>
          </a:stretch>
        </p:blipFill>
        <p:spPr>
          <a:xfrm>
            <a:off x="5687300" y="641550"/>
            <a:ext cx="2628199" cy="2129024"/>
          </a:xfrm>
          <a:prstGeom prst="rect">
            <a:avLst/>
          </a:prstGeom>
          <a:noFill/>
          <a:ln>
            <a:noFill/>
          </a:ln>
        </p:spPr>
      </p:pic>
      <p:pic>
        <p:nvPicPr>
          <p:cNvPr id="150" name="Google Shape;150;p25"/>
          <p:cNvPicPr preferRelativeResize="0"/>
          <p:nvPr/>
        </p:nvPicPr>
        <p:blipFill>
          <a:blip r:embed="rId6">
            <a:alphaModFix/>
          </a:blip>
          <a:stretch>
            <a:fillRect/>
          </a:stretch>
        </p:blipFill>
        <p:spPr>
          <a:xfrm>
            <a:off x="4848900" y="3126875"/>
            <a:ext cx="4195376" cy="150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6" name="Google Shape;156;p26"/>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Ideas</a:t>
            </a:r>
            <a:endParaRPr/>
          </a:p>
        </p:txBody>
      </p:sp>
      <p:sp>
        <p:nvSpPr>
          <p:cNvPr id="157" name="Google Shape;157;p26"/>
          <p:cNvSpPr txBox="1"/>
          <p:nvPr>
            <p:ph idx="1" type="body"/>
          </p:nvPr>
        </p:nvSpPr>
        <p:spPr>
          <a:xfrm>
            <a:off x="311700" y="1646150"/>
            <a:ext cx="8832300" cy="29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Step 1: Explore the datasets we have</a:t>
            </a:r>
            <a:endParaRPr sz="2000"/>
          </a:p>
          <a:p>
            <a:pPr indent="0" lvl="0" marL="0" rtl="0" algn="l">
              <a:spcBef>
                <a:spcPts val="1600"/>
              </a:spcBef>
              <a:spcAft>
                <a:spcPts val="0"/>
              </a:spcAft>
              <a:buNone/>
            </a:pPr>
            <a:r>
              <a:rPr lang="en" sz="2000"/>
              <a:t>Step 2: Create a model to link similar homes with key features</a:t>
            </a:r>
            <a:endParaRPr sz="2000"/>
          </a:p>
          <a:p>
            <a:pPr indent="0" lvl="0" marL="0" rtl="0" algn="l">
              <a:spcBef>
                <a:spcPts val="1600"/>
              </a:spcBef>
              <a:spcAft>
                <a:spcPts val="0"/>
              </a:spcAft>
              <a:buNone/>
            </a:pPr>
            <a:r>
              <a:rPr lang="en" sz="2000"/>
              <a:t>Step 3: Improve the model with real user data, NLP, and image processing</a:t>
            </a:r>
            <a:endParaRPr sz="2000"/>
          </a:p>
          <a:p>
            <a:pPr indent="0" lvl="0" marL="0" rtl="0" algn="l">
              <a:spcBef>
                <a:spcPts val="1600"/>
              </a:spcBef>
              <a:spcAft>
                <a:spcPts val="0"/>
              </a:spcAft>
              <a:buNone/>
            </a:pPr>
            <a:r>
              <a:rPr lang="en" sz="2000"/>
              <a:t>Step 4: Integrate the model</a:t>
            </a:r>
            <a:endParaRPr sz="2000"/>
          </a:p>
          <a:p>
            <a:pPr indent="0" lvl="0" marL="0" rtl="0" algn="l">
              <a:spcBef>
                <a:spcPts val="1600"/>
              </a:spcBef>
              <a:spcAft>
                <a:spcPts val="1600"/>
              </a:spcAft>
              <a:buNone/>
            </a:pPr>
            <a:r>
              <a:t/>
            </a:r>
            <a:endParaRPr sz="2000"/>
          </a:p>
        </p:txBody>
      </p:sp>
      <p:pic>
        <p:nvPicPr>
          <p:cNvPr id="158" name="Google Shape;158;p26"/>
          <p:cNvPicPr preferRelativeResize="0"/>
          <p:nvPr/>
        </p:nvPicPr>
        <p:blipFill>
          <a:blip r:embed="rId4">
            <a:alphaModFix/>
          </a:blip>
          <a:stretch>
            <a:fillRect/>
          </a:stretch>
        </p:blipFill>
        <p:spPr>
          <a:xfrm>
            <a:off x="6456475" y="272463"/>
            <a:ext cx="1580850" cy="167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4" name="Google Shape;164;p27"/>
          <p:cNvSpPr txBox="1"/>
          <p:nvPr>
            <p:ph type="title"/>
          </p:nvPr>
        </p:nvSpPr>
        <p:spPr>
          <a:xfrm>
            <a:off x="246600" y="82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Available</a:t>
            </a:r>
            <a:endParaRPr/>
          </a:p>
        </p:txBody>
      </p:sp>
      <p:sp>
        <p:nvSpPr>
          <p:cNvPr id="165" name="Google Shape;165;p27"/>
          <p:cNvSpPr txBox="1"/>
          <p:nvPr>
            <p:ph idx="1" type="body"/>
          </p:nvPr>
        </p:nvSpPr>
        <p:spPr>
          <a:xfrm>
            <a:off x="311700" y="1646150"/>
            <a:ext cx="8520600" cy="294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Focus on Suffolk County (FIPS 25025) - Boston, Allston, Brighton, JP etc.</a:t>
            </a:r>
            <a:endParaRPr sz="2000"/>
          </a:p>
          <a:p>
            <a:pPr indent="-355600" lvl="0" marL="457200" rtl="0" algn="l">
              <a:lnSpc>
                <a:spcPct val="100000"/>
              </a:lnSpc>
              <a:spcBef>
                <a:spcPts val="1600"/>
              </a:spcBef>
              <a:spcAft>
                <a:spcPts val="0"/>
              </a:spcAft>
              <a:buSzPts val="2000"/>
              <a:buChar char="●"/>
            </a:pPr>
            <a:r>
              <a:rPr lang="en" sz="2000"/>
              <a:t>First American Assessor data (162 features, 20k items)</a:t>
            </a:r>
            <a:endParaRPr sz="2000"/>
          </a:p>
          <a:p>
            <a:pPr indent="-355600" lvl="1" marL="914400" rtl="0" algn="l">
              <a:lnSpc>
                <a:spcPct val="100000"/>
              </a:lnSpc>
              <a:spcBef>
                <a:spcPts val="0"/>
              </a:spcBef>
              <a:spcAft>
                <a:spcPts val="0"/>
              </a:spcAft>
              <a:buSzPts val="2000"/>
              <a:buChar char="○"/>
            </a:pPr>
            <a:r>
              <a:rPr lang="en" sz="2000"/>
              <a:t>Census of raw building data</a:t>
            </a:r>
            <a:endParaRPr sz="2000"/>
          </a:p>
          <a:p>
            <a:pPr indent="-355600" lvl="1" marL="914400" rtl="0" algn="l">
              <a:lnSpc>
                <a:spcPct val="100000"/>
              </a:lnSpc>
              <a:spcBef>
                <a:spcPts val="0"/>
              </a:spcBef>
              <a:spcAft>
                <a:spcPts val="0"/>
              </a:spcAft>
              <a:buSzPts val="2000"/>
              <a:buChar char="○"/>
            </a:pPr>
            <a:r>
              <a:rPr lang="en" sz="2000"/>
              <a:t>Standardized across counties</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House_market_listing_property (83 features, 42k items)</a:t>
            </a:r>
            <a:endParaRPr sz="2000"/>
          </a:p>
          <a:p>
            <a:pPr indent="-355600" lvl="1" marL="914400" rtl="0" algn="l">
              <a:lnSpc>
                <a:spcPct val="100000"/>
              </a:lnSpc>
              <a:spcBef>
                <a:spcPts val="0"/>
              </a:spcBef>
              <a:spcAft>
                <a:spcPts val="0"/>
              </a:spcAft>
              <a:buSzPts val="2000"/>
              <a:buChar char="○"/>
            </a:pPr>
            <a:r>
              <a:rPr lang="en" sz="2000"/>
              <a:t>Multiple Listing Service (MLS) + proprietary</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